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sldIdLst>
    <p:sldId id="283" r:id="rId2"/>
    <p:sldId id="268" r:id="rId3"/>
    <p:sldId id="258" r:id="rId4"/>
    <p:sldId id="259" r:id="rId5"/>
    <p:sldId id="276" r:id="rId6"/>
    <p:sldId id="300" r:id="rId7"/>
    <p:sldId id="270" r:id="rId8"/>
    <p:sldId id="327" r:id="rId9"/>
    <p:sldId id="288" r:id="rId10"/>
    <p:sldId id="324" r:id="rId11"/>
    <p:sldId id="325" r:id="rId12"/>
    <p:sldId id="326" r:id="rId13"/>
    <p:sldId id="322" r:id="rId14"/>
    <p:sldId id="338" r:id="rId15"/>
    <p:sldId id="290" r:id="rId16"/>
    <p:sldId id="319" r:id="rId17"/>
    <p:sldId id="320" r:id="rId18"/>
    <p:sldId id="301" r:id="rId19"/>
    <p:sldId id="316" r:id="rId20"/>
    <p:sldId id="314" r:id="rId21"/>
    <p:sldId id="302" r:id="rId22"/>
    <p:sldId id="321" r:id="rId23"/>
    <p:sldId id="336" r:id="rId24"/>
    <p:sldId id="335" r:id="rId25"/>
    <p:sldId id="310" r:id="rId26"/>
    <p:sldId id="311" r:id="rId27"/>
    <p:sldId id="312" r:id="rId28"/>
    <p:sldId id="313" r:id="rId29"/>
    <p:sldId id="271" r:id="rId30"/>
    <p:sldId id="333" r:id="rId31"/>
    <p:sldId id="334" r:id="rId32"/>
    <p:sldId id="341" r:id="rId33"/>
    <p:sldId id="339" r:id="rId34"/>
    <p:sldId id="340" r:id="rId35"/>
    <p:sldId id="267" r:id="rId36"/>
  </p:sldIdLst>
  <p:sldSz cx="12192000" cy="6858000"/>
  <p:notesSz cx="6858000" cy="9144000"/>
  <p:embeddedFontLst>
    <p:embeddedFont>
      <p:font typeface="NanumSquareOTF_ac" panose="020B0600000101010101" pitchFamily="34" charset="-127"/>
      <p:regular r:id="rId38"/>
    </p:embeddedFont>
    <p:embeddedFont>
      <p:font typeface="NanumSquareOTF_ac Bold" panose="020B0600000101010101" pitchFamily="34" charset="-127"/>
      <p:bold r:id="rId39"/>
    </p:embeddedFont>
    <p:embeddedFont>
      <p:font typeface="NanumSquareOTF_ac ExtraBold" panose="020B0600000101010101" pitchFamily="34" charset="-127"/>
      <p:bold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602916-1776-EB86-5749-87B285718152}" name="게스트 사용자" initials="게사" userId="S::urn:spo:anon#48d52c526c93e5b2d16beb9047831b7ee1530e3ac0f2da28af749479e71e7942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F72"/>
    <a:srgbClr val="FADDFF"/>
    <a:srgbClr val="9B77D1"/>
    <a:srgbClr val="77A9D1"/>
    <a:srgbClr val="FF8282"/>
    <a:srgbClr val="521B93"/>
    <a:srgbClr val="BA6BC6"/>
    <a:srgbClr val="946BF6"/>
    <a:srgbClr val="FFFCAF"/>
    <a:srgbClr val="1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2C6DF-0012-D844-9CBA-155BA71CF4E3}" v="2875" dt="2025-02-12T05:01:22.309"/>
    <p1510:client id="{3323D2DF-6F15-5E74-0D0F-9EBD3572E070}" v="30" dt="2025-02-11T08:53:31.309"/>
    <p1510:client id="{3A8681CF-D7A8-7617-4B4D-4424C83BEB3E}" v="628" dt="2025-02-12T04:37:07.393"/>
    <p1510:client id="{48B4AC4B-3418-F86F-B2DE-02623A694329}" v="42" dt="2025-02-11T08:26:11.443"/>
    <p1510:client id="{6E0F2E08-E1A2-8A5C-86AF-911CB31617C8}" v="4" dt="2025-02-12T04:16:17.589"/>
    <p1510:client id="{7B147DC5-BE67-E649-96C8-845EA8BF6464}" v="1037" dt="2025-02-11T08:09:04.161"/>
    <p1510:client id="{7B7C227C-3AB3-3EBB-DBD4-87FE8AABB93E}" v="1058" dt="2025-02-11T08:59:18.692"/>
    <p1510:client id="{955FAD4C-E67C-471D-9092-0FF5F8C31537}" v="84" dt="2025-02-12T04:22:18.822"/>
    <p1510:client id="{AAF79CE6-70FA-5974-F9CC-2BF9677789B4}" v="103" vWet="105" dt="2025-02-12T04:41:29.362"/>
    <p1510:client id="{AB5B5A50-D504-3449-F9A4-AB3F5F7BB4EE}" v="16" dt="2025-02-12T04:16:43.470"/>
    <p1510:client id="{E3C901D4-E8CD-0BDC-532E-6615CC8802AC}" v="1" dt="2025-02-11T08:03:07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/>
    <p:restoredTop sz="94681"/>
  </p:normalViewPr>
  <p:slideViewPr>
    <p:cSldViewPr snapToGrid="0">
      <p:cViewPr varScale="1">
        <p:scale>
          <a:sx n="63" d="100"/>
          <a:sy n="63" d="100"/>
        </p:scale>
        <p:origin x="184" y="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0T10:18:05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28469 13538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98885F20-76A3-D019-A224-FB645D04FB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228" y="685800"/>
            <a:ext cx="4572228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32358607-2841-A09A-54E1-360C4E9667C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68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ko-KR" altLang="en-US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2F80D9-EB10-CB0B-6279-256457EF8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p1:notes">
            <a:extLst>
              <a:ext uri="{FF2B5EF4-FFF2-40B4-BE49-F238E27FC236}">
                <a16:creationId xmlns:a16="http://schemas.microsoft.com/office/drawing/2014/main" id="{CB2955B8-6477-F482-0C33-E6566286F7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82;p1:notes">
            <a:extLst>
              <a:ext uri="{FF2B5EF4-FFF2-40B4-BE49-F238E27FC236}">
                <a16:creationId xmlns:a16="http://schemas.microsoft.com/office/drawing/2014/main" id="{AB657AED-EE39-89CE-DB7B-A1EE761A6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102928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F157873-F5E8-9896-4318-57CC0BDAE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5193F38F-8649-DBAF-6A18-9853E3C2F3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35466665-C6DF-3111-7DAA-F5828E537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981117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87918B6-7C8D-412D-8A03-C2A9D7F9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D04DD97D-CDC2-C44B-D3A4-475A26355C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2763A7F1-0DCF-F863-C3A1-6FBFCC2FB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941809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B47486-A1FC-04D3-B2A4-7A1AC338E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48D454A1-8530-E8E0-34CA-4AF8D6825C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3F2724EE-977F-8568-FA6A-4F1A4CC66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516343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0E9D32-F617-0492-39AB-1373C899F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A77D7FE9-8737-7AD9-0AAC-5BF2D3AC29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99741A03-3C5D-DFEA-29DF-4CCF128E2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44137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A1CBDCD-1323-714A-F40A-C2E04E560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5EC02428-E3AF-F271-DCC3-44D3D56E7C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828FEF12-7699-4B32-9AA8-BE55B5B6E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033338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E81E2AA-FEF3-C6C7-8AF3-88C706A8E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FBD36634-8584-2D54-166B-0BECB06619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43959380-9E25-2EA7-DE50-C25283779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743085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BDEE86-4417-3C92-7279-31D1F4FEE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B28D389A-42C5-02FC-4ECB-D29533FA7C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DDF46F88-A7FF-EB2C-ED35-F931292E5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1344364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AB4E9A-A041-9040-4801-A52817C1C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CCEEC30C-2585-BD6F-D7B3-B9E5C50325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6807C820-142B-3CFE-4611-E3DD562A6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667801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82BF77-A3D8-B7C5-B726-06EF52652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25333296-95C7-B157-9942-F85B4DD433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88201DC6-4761-F90A-5666-22EB3B901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980573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E9829C-E56B-6D81-191B-EEBE76FD7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AE2DF38F-29F1-F221-2F7E-897A5D0007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14D17072-C255-E561-A941-567AC7380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37464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b4849a9f5_19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25b4849a9f5_19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0C142B-A007-8E23-F2AB-82B65077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E3F78149-50F9-2136-829A-43A5032239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6D9058FE-9C4A-6B46-3E13-71736CC94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169111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EB7B8B-6BC2-D7F5-499A-2465840BF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5E98F62C-E5EA-2B4D-F421-C4D9C604F7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D9635B29-7B34-A86B-0F44-BB2AF0FD8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79104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6D253E-197B-A8A3-F1D7-44E418B0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EF7F2E8D-56B0-1CBD-2FF0-A7F2EE770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indent="-298450">
              <a:buNone/>
            </a:pPr>
            <a:endParaRPr lang="ko-KR" altLang="en-US" b="1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125C25FC-63F5-F6A1-01FD-4C889BFC9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053586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4A1BAA2-B48C-5112-EEB0-AF2C6286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C7F84563-7B11-5885-774D-634812C974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C7E9B0A1-E4BE-9FDF-C9A3-121775C4C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896747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275B571-06C1-43DA-6B43-0AA3FB0F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79470936-3E51-D376-A29D-688D3BB39D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6A1F232D-5583-1F90-ECDF-A059737F0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793579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6C3FB4-2760-1441-076F-85E33A35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A7211A3A-48A0-0AE8-780B-C7BF28EAF1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indent="-298450">
              <a:buNone/>
            </a:pPr>
            <a:r>
              <a:rPr lang="ko-KR" altLang="en-US" b="1" err="1"/>
              <a:t>Accelerate</a:t>
            </a:r>
            <a:r>
              <a:rPr lang="ko-KR" altLang="en-US" b="1"/>
              <a:t> : </a:t>
            </a:r>
          </a:p>
          <a:p>
            <a:pPr indent="-298450">
              <a:buNone/>
            </a:pPr>
            <a:r>
              <a:rPr lang="ko-KR" altLang="en-US"/>
              <a:t>PyTorch의 분산 학습을 간편하게 구현할 수 있도록 도와주는 라이브러리로 다양한 하드웨어에서 최적의 성능을 발휘할 수 있음</a:t>
            </a:r>
          </a:p>
          <a:p>
            <a:pPr indent="-298450">
              <a:buNone/>
            </a:pPr>
            <a:endParaRPr lang="ko-KR" altLang="en-US"/>
          </a:p>
          <a:p>
            <a:pPr indent="-298450">
              <a:buNone/>
            </a:pPr>
            <a:r>
              <a:rPr lang="ko-KR" altLang="en-US"/>
              <a:t>주요 기능</a:t>
            </a:r>
          </a:p>
          <a:p>
            <a:pPr indent="-298450">
              <a:buAutoNum type="arabicParenR"/>
            </a:pPr>
            <a:r>
              <a:rPr lang="ko-KR" altLang="en-US"/>
              <a:t>분산 학습 지원</a:t>
            </a:r>
          </a:p>
          <a:p>
            <a:pPr indent="-298450">
              <a:buAutoNum type="arabicParenR"/>
            </a:pPr>
            <a:r>
              <a:rPr lang="ko-KR" altLang="en-US"/>
              <a:t>하드웨어 자원 최적화</a:t>
            </a:r>
          </a:p>
          <a:p>
            <a:pPr indent="-298450">
              <a:buAutoNum type="arabicParenR"/>
            </a:pPr>
            <a:r>
              <a:rPr lang="ko-KR" altLang="en-US"/>
              <a:t>다양한 학습 전략 지원</a:t>
            </a:r>
          </a:p>
          <a:p>
            <a:pPr marL="158750" indent="0">
              <a:buNone/>
            </a:pPr>
            <a:endParaRPr lang="ko-KR" altLang="en-US"/>
          </a:p>
          <a:p>
            <a:pPr marL="158750" indent="0">
              <a:buNone/>
            </a:pPr>
            <a:r>
              <a:rPr lang="ko-KR" altLang="en-US" b="1"/>
              <a:t>분산 학습</a:t>
            </a:r>
          </a:p>
          <a:p>
            <a:pPr marL="158750" indent="0">
              <a:buNone/>
            </a:pPr>
            <a:r>
              <a:rPr lang="ko-KR" altLang="en-US" err="1"/>
              <a:t>DDP를</a:t>
            </a:r>
            <a:r>
              <a:rPr lang="ko-KR" altLang="en-US"/>
              <a:t> 사용하면 여러 개의 GPU룰 활용할 수 있지만 설정이 복잡하고 코드 변경이 많이 필요합니다.</a:t>
            </a:r>
          </a:p>
          <a:p>
            <a:pPr marL="158750" indent="0">
              <a:buNone/>
            </a:pPr>
            <a:r>
              <a:rPr lang="ko-KR" altLang="en-US" err="1"/>
              <a:t>Accelerate를</a:t>
            </a:r>
            <a:r>
              <a:rPr lang="ko-KR" altLang="en-US"/>
              <a:t> 사용하면 기존의 단일 GPU 코드와 거의 동일한 코드로 분산 학습이 가능해집니다.</a:t>
            </a:r>
          </a:p>
          <a:p>
            <a:pPr marL="158750" indent="0">
              <a:buNone/>
            </a:pPr>
            <a:endParaRPr lang="ko-KR" altLang="en-US"/>
          </a:p>
          <a:p>
            <a:pPr marL="158750" indent="0">
              <a:buNone/>
            </a:pPr>
            <a:r>
              <a:rPr lang="ko-KR" altLang="en-US" b="1"/>
              <a:t>하드웨어 자원 최적화</a:t>
            </a:r>
          </a:p>
          <a:p>
            <a:pPr marL="158750" indent="0">
              <a:buNone/>
            </a:pPr>
            <a:r>
              <a:rPr lang="ko-KR" altLang="en-US"/>
              <a:t>자동으로 하드웨어를 탐지 후 모델을 최적의 학습 환경을 구성해 실행해 줍니다.</a:t>
            </a:r>
          </a:p>
          <a:p>
            <a:pPr marL="158750" indent="0">
              <a:buNone/>
            </a:pPr>
            <a:r>
              <a:rPr lang="ko-KR" altLang="en-US"/>
              <a:t>그래서 </a:t>
            </a:r>
            <a:r>
              <a:rPr lang="ko-KR" altLang="en-US" err="1"/>
              <a:t>DDP에선</a:t>
            </a:r>
            <a:r>
              <a:rPr lang="ko-KR" altLang="en-US"/>
              <a:t> GPU 자원을 90%, 60%와 같이 </a:t>
            </a:r>
            <a:r>
              <a:rPr lang="ko-KR" altLang="en-US" err="1"/>
              <a:t>불균형하게</a:t>
            </a:r>
            <a:r>
              <a:rPr lang="ko-KR" altLang="en-US"/>
              <a:t> 사용되는 문제 등이 없습니다.</a:t>
            </a:r>
          </a:p>
          <a:p>
            <a:pPr marL="158750" indent="0">
              <a:buNone/>
            </a:pPr>
            <a:endParaRPr lang="ko-KR" altLang="en-US"/>
          </a:p>
          <a:p>
            <a:pPr marL="158750" indent="0">
              <a:buNone/>
            </a:pPr>
            <a:r>
              <a:rPr lang="ko-KR" altLang="en-US" b="1"/>
              <a:t>다양한 학습 전략 지원</a:t>
            </a:r>
          </a:p>
          <a:p>
            <a:pPr marL="158750" indent="0">
              <a:buNone/>
            </a:pPr>
            <a:r>
              <a:rPr lang="ko-KR" altLang="en-US"/>
              <a:t>다양한 방법을 지원해 속도와 메모리를 최적화할 수 있습니다.</a:t>
            </a:r>
          </a:p>
          <a:p>
            <a:pPr marL="158750" indent="0">
              <a:buNone/>
            </a:pPr>
            <a:r>
              <a:rPr lang="ko-KR" altLang="en-US" err="1"/>
              <a:t>Autocast</a:t>
            </a:r>
            <a:r>
              <a:rPr lang="ko-KR" altLang="en-US"/>
              <a:t>, </a:t>
            </a:r>
            <a:r>
              <a:rPr lang="ko-KR" altLang="en-US" err="1"/>
              <a:t>Gradient</a:t>
            </a:r>
            <a:r>
              <a:rPr lang="ko-KR" altLang="en-US"/>
              <a:t> Accumulation 등과 같은 기본적인 방법부터 </a:t>
            </a:r>
            <a:r>
              <a:rPr lang="ko-KR" altLang="en-US" err="1"/>
              <a:t>DeepSpeed</a:t>
            </a:r>
            <a:r>
              <a:rPr lang="ko-KR" altLang="en-US"/>
              <a:t>, </a:t>
            </a:r>
            <a:r>
              <a:rPr lang="ko-KR" altLang="en-US" err="1"/>
              <a:t>FSDP와</a:t>
            </a:r>
            <a:r>
              <a:rPr lang="ko-KR" altLang="en-US"/>
              <a:t> 같은 최적화 기법들도 통합되어 있어서 대형 모델 학습도 효율적으로 수행할 수 있습니다.</a:t>
            </a:r>
          </a:p>
          <a:p>
            <a:pPr marL="158750" indent="0">
              <a:buNone/>
            </a:pPr>
            <a:r>
              <a:rPr lang="ko-KR" altLang="en-US"/>
              <a:t>DDP처럼 복잡하 설정 없이 Config 파일을 통해 설정할 수 있습니다.</a:t>
            </a:r>
          </a:p>
          <a:p>
            <a:pPr indent="-298450">
              <a:buNone/>
            </a:pPr>
            <a:endParaRPr lang="ko-KR"/>
          </a:p>
          <a:p>
            <a:pPr indent="-298450">
              <a:buNone/>
            </a:pPr>
            <a:r>
              <a:rPr lang="en-US" altLang="ko-KR" err="1"/>
              <a:t>이후</a:t>
            </a:r>
            <a:r>
              <a:rPr lang="en-US" altLang="ko-KR"/>
              <a:t> </a:t>
            </a:r>
            <a:r>
              <a:rPr lang="en-US" altLang="ko-KR" err="1"/>
              <a:t>다른</a:t>
            </a:r>
            <a:r>
              <a:rPr lang="en-US" altLang="ko-KR"/>
              <a:t> </a:t>
            </a:r>
            <a:r>
              <a:rPr lang="en-US" altLang="ko-KR" err="1"/>
              <a:t>기능들도</a:t>
            </a:r>
            <a:r>
              <a:rPr lang="en-US" altLang="ko-KR"/>
              <a:t> </a:t>
            </a:r>
            <a:r>
              <a:rPr lang="en-US" altLang="ko-KR" err="1"/>
              <a:t>분산</a:t>
            </a:r>
            <a:r>
              <a:rPr lang="en-US" altLang="ko-KR"/>
              <a:t> </a:t>
            </a:r>
            <a:r>
              <a:rPr lang="en-US" altLang="ko-KR" err="1"/>
              <a:t>환경</a:t>
            </a:r>
            <a:r>
              <a:rPr lang="en-US" altLang="ko-KR"/>
              <a:t> </a:t>
            </a:r>
            <a:r>
              <a:rPr lang="en-US" altLang="ko-KR" err="1"/>
              <a:t>코드로</a:t>
            </a:r>
            <a:r>
              <a:rPr lang="en-US" altLang="ko-KR"/>
              <a:t> </a:t>
            </a:r>
            <a:r>
              <a:rPr lang="en-US" altLang="ko-KR" err="1"/>
              <a:t>변경하는</a:t>
            </a:r>
            <a:r>
              <a:rPr lang="en-US" altLang="ko-KR"/>
              <a:t>  걸 </a:t>
            </a:r>
            <a:r>
              <a:rPr lang="en-US" altLang="ko-KR" err="1"/>
              <a:t>신경쓰지</a:t>
            </a:r>
            <a:r>
              <a:rPr lang="en-US" altLang="ko-KR"/>
              <a:t> </a:t>
            </a:r>
            <a:r>
              <a:rPr lang="en-US" altLang="ko-KR" err="1"/>
              <a:t>않고</a:t>
            </a:r>
            <a:r>
              <a:rPr lang="en-US" altLang="ko-KR"/>
              <a:t> </a:t>
            </a:r>
            <a:r>
              <a:rPr lang="en-US" altLang="ko-KR" err="1"/>
              <a:t>단일</a:t>
            </a:r>
            <a:r>
              <a:rPr lang="en-US" altLang="ko-KR"/>
              <a:t> GPU </a:t>
            </a:r>
            <a:r>
              <a:rPr lang="en-US" altLang="ko-KR" err="1"/>
              <a:t>환경과</a:t>
            </a:r>
            <a:r>
              <a:rPr lang="en-US" altLang="ko-KR"/>
              <a:t> </a:t>
            </a:r>
            <a:r>
              <a:rPr lang="en-US" altLang="ko-KR" err="1"/>
              <a:t>동일하게</a:t>
            </a:r>
            <a:r>
              <a:rPr lang="en-US" altLang="ko-KR"/>
              <a:t> </a:t>
            </a:r>
            <a:r>
              <a:rPr lang="en-US" altLang="ko-KR" err="1"/>
              <a:t>적용하면</a:t>
            </a:r>
            <a:r>
              <a:rPr lang="en-US" altLang="ko-KR"/>
              <a:t> </a:t>
            </a:r>
            <a:r>
              <a:rPr lang="en-US" altLang="ko-KR" err="1"/>
              <a:t>되기에</a:t>
            </a:r>
            <a:r>
              <a:rPr lang="en-US" altLang="ko-KR"/>
              <a:t> 더 </a:t>
            </a:r>
            <a:r>
              <a:rPr lang="en-US" altLang="ko-KR" err="1"/>
              <a:t>쉬워질</a:t>
            </a:r>
            <a:r>
              <a:rPr lang="en-US" altLang="ko-KR"/>
              <a:t> </a:t>
            </a:r>
            <a:r>
              <a:rPr lang="en-US" altLang="ko-KR" err="1"/>
              <a:t>것이라</a:t>
            </a:r>
            <a:r>
              <a:rPr lang="en-US" altLang="ko-KR"/>
              <a:t> </a:t>
            </a:r>
            <a:r>
              <a:rPr lang="en-US" altLang="ko-KR" err="1"/>
              <a:t>생각해</a:t>
            </a:r>
            <a:r>
              <a:rPr lang="en-US" altLang="ko-KR"/>
              <a:t> 도입했습니다</a:t>
            </a:r>
            <a:br>
              <a:rPr lang="ko-KR" altLang="en-US"/>
            </a:br>
            <a:br>
              <a:rPr lang="ko-KR" altLang="en-US"/>
            </a:br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0073D18D-40D4-BF9D-249D-6BDE0B5D5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276608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51A81F-455B-B88D-40FD-E70D7976A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FE5CCAF0-A467-AB80-2C13-15AD746CE9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indent="-298450">
              <a:buNone/>
            </a:pPr>
            <a:r>
              <a:rPr lang="ko-KR" altLang="en-US" b="1" dirty="0"/>
              <a:t>기존의 </a:t>
            </a:r>
            <a:r>
              <a:rPr lang="ko-KR" altLang="en-US" b="1" dirty="0" err="1"/>
              <a:t>Attention</a:t>
            </a:r>
            <a:r>
              <a:rPr lang="ko-KR" altLang="en-US" b="1" dirty="0"/>
              <a:t> 연산의 문제점</a:t>
            </a:r>
          </a:p>
          <a:p>
            <a:pPr indent="-298450">
              <a:buNone/>
            </a:pPr>
            <a:r>
              <a:rPr lang="ko-KR" altLang="en-US" dirty="0" err="1"/>
              <a:t>Transformer</a:t>
            </a:r>
            <a:r>
              <a:rPr lang="ko-KR" altLang="en-US" dirty="0"/>
              <a:t> 모델에서 사용되는 </a:t>
            </a:r>
            <a:r>
              <a:rPr lang="ko-KR" altLang="en-US" dirty="0" err="1"/>
              <a:t>Attention</a:t>
            </a:r>
            <a:r>
              <a:rPr lang="ko-KR" altLang="en-US" dirty="0"/>
              <a:t> </a:t>
            </a:r>
            <a:r>
              <a:rPr lang="ko-KR" altLang="en-US" dirty="0" err="1"/>
              <a:t>연산으</a:t>
            </a:r>
            <a:r>
              <a:rPr lang="ko-KR" altLang="en-US" dirty="0"/>
              <a:t> 매우 강력한 성능을 제공하지만 다음과 같은 문제로 인해 속도가 느립니다.</a:t>
            </a:r>
          </a:p>
          <a:p>
            <a:pPr indent="-298450">
              <a:buNone/>
            </a:pPr>
            <a:endParaRPr lang="ko-KR" altLang="en-US" dirty="0"/>
          </a:p>
          <a:p>
            <a:pPr marL="501650" indent="-342900">
              <a:buAutoNum type="arabicParenR"/>
            </a:pPr>
            <a:r>
              <a:rPr lang="ko-KR" altLang="en-US" dirty="0"/>
              <a:t>메모리 비효율성 (</a:t>
            </a:r>
            <a:r>
              <a:rPr lang="ko-KR" altLang="en-US" dirty="0" err="1"/>
              <a:t>Memory</a:t>
            </a:r>
            <a:r>
              <a:rPr lang="ko-KR" altLang="en-US" dirty="0"/>
              <a:t>-Access </a:t>
            </a:r>
            <a:r>
              <a:rPr lang="ko-KR" altLang="en-US" dirty="0" err="1"/>
              <a:t>Bottleneck</a:t>
            </a:r>
            <a:r>
              <a:rPr lang="ko-KR" altLang="en-US" dirty="0"/>
              <a:t>)</a:t>
            </a:r>
          </a:p>
          <a:p>
            <a:pPr marL="501650" indent="-342900">
              <a:buAutoNum type="arabicParenR"/>
            </a:pPr>
            <a:r>
              <a:rPr lang="ko-KR" altLang="en-US" dirty="0"/>
              <a:t>연산 속도 저하</a:t>
            </a:r>
          </a:p>
          <a:p>
            <a:pPr marL="158750" indent="0">
              <a:buNone/>
            </a:pPr>
            <a:endParaRPr lang="ko-KR" altLang="en-US" dirty="0"/>
          </a:p>
          <a:p>
            <a:pPr marL="158750" indent="0">
              <a:buNone/>
            </a:pPr>
            <a:r>
              <a:rPr lang="ko-KR" altLang="en-US" b="1" dirty="0" err="1"/>
              <a:t>Memory</a:t>
            </a:r>
            <a:r>
              <a:rPr lang="ko-KR" altLang="en-US" b="1" dirty="0"/>
              <a:t>-Access </a:t>
            </a:r>
            <a:r>
              <a:rPr lang="ko-KR" altLang="en-US" b="1" dirty="0" err="1"/>
              <a:t>Bottleneck</a:t>
            </a:r>
            <a:endParaRPr lang="ko-KR" altLang="en-US" b="1" dirty="0"/>
          </a:p>
          <a:p>
            <a:pPr marL="158750" indent="0">
              <a:buNone/>
            </a:pPr>
            <a:r>
              <a:rPr lang="ko-KR" altLang="en-US" dirty="0"/>
              <a:t>기존 </a:t>
            </a:r>
            <a:r>
              <a:rPr lang="ko-KR" altLang="en-US" dirty="0" err="1"/>
              <a:t>Attention</a:t>
            </a:r>
            <a:r>
              <a:rPr lang="ko-KR" altLang="en-US" dirty="0"/>
              <a:t> 계산에서는 메모리에 접근하는 과정에서 병목이 발생하고 자주 접근을 시도합니다.</a:t>
            </a:r>
          </a:p>
          <a:p>
            <a:pPr marL="158750" indent="0">
              <a:buNone/>
            </a:pPr>
            <a:r>
              <a:rPr lang="ko-KR" altLang="en-US" dirty="0"/>
              <a:t>계산된 중간 값들을 GPU 메모리에 저장하고 다시 불러오는 과정에서 </a:t>
            </a:r>
            <a:r>
              <a:rPr lang="ko-KR" altLang="en-US" dirty="0" err="1"/>
              <a:t>I</a:t>
            </a:r>
            <a:r>
              <a:rPr lang="ko-KR" altLang="en-US" dirty="0"/>
              <a:t>/</a:t>
            </a:r>
            <a:r>
              <a:rPr lang="ko-KR" altLang="en-US" dirty="0" err="1"/>
              <a:t>O</a:t>
            </a:r>
            <a:r>
              <a:rPr lang="ko-KR" altLang="en-US" dirty="0"/>
              <a:t> 오버헤드가 증가합니다.</a:t>
            </a:r>
          </a:p>
          <a:p>
            <a:pPr marL="158750" indent="0">
              <a:buNone/>
            </a:pPr>
            <a:endParaRPr lang="ko-KR" altLang="en-US" dirty="0"/>
          </a:p>
          <a:p>
            <a:pPr marL="158750" indent="0">
              <a:buNone/>
            </a:pPr>
            <a:r>
              <a:rPr lang="ko-KR" altLang="en-US" b="1" dirty="0"/>
              <a:t>연산 속도 저하</a:t>
            </a:r>
          </a:p>
          <a:p>
            <a:pPr marL="158750" indent="0">
              <a:buNone/>
            </a:pPr>
            <a:r>
              <a:rPr lang="ko-KR" altLang="en-US" dirty="0" err="1"/>
              <a:t>Attention</a:t>
            </a:r>
            <a:r>
              <a:rPr lang="ko-KR" altLang="en-US" dirty="0"/>
              <a:t> 연산은 쿼리(</a:t>
            </a:r>
            <a:r>
              <a:rPr lang="ko-KR" altLang="en-US" dirty="0" err="1"/>
              <a:t>Q</a:t>
            </a:r>
            <a:r>
              <a:rPr lang="ko-KR" altLang="en-US" dirty="0"/>
              <a:t>), 키(K), 값(</a:t>
            </a:r>
            <a:r>
              <a:rPr lang="ko-KR" altLang="en-US" dirty="0" err="1"/>
              <a:t>V</a:t>
            </a:r>
            <a:r>
              <a:rPr lang="ko-KR" altLang="en-US" dirty="0"/>
              <a:t>) 행렬을 곱하는 과정이 포함되며 이 연산은 비용이 큽니다.</a:t>
            </a:r>
          </a:p>
          <a:p>
            <a:pPr marL="158750" indent="0">
              <a:buNone/>
            </a:pPr>
            <a:r>
              <a:rPr lang="ko-KR" altLang="en-US" dirty="0" err="1"/>
              <a:t>연산량이</a:t>
            </a:r>
            <a:r>
              <a:rPr lang="ko-KR" altLang="en-US" dirty="0"/>
              <a:t> 많아질수록 속도가 저하되는데</a:t>
            </a:r>
          </a:p>
          <a:p>
            <a:pPr marL="158750" indent="0">
              <a:buNone/>
            </a:pPr>
            <a:endParaRPr lang="ko-KR" altLang="en-US" dirty="0"/>
          </a:p>
          <a:p>
            <a:pPr marL="158750" indent="0">
              <a:buNone/>
            </a:pPr>
            <a:r>
              <a:rPr lang="ko-KR" altLang="en-US" dirty="0"/>
              <a:t>이러한 문제들을 해결하기 위해 </a:t>
            </a:r>
            <a:r>
              <a:rPr lang="ko-KR" altLang="en-US" dirty="0" err="1"/>
              <a:t>FlashAttention과</a:t>
            </a:r>
            <a:r>
              <a:rPr lang="ko-KR" altLang="en-US" dirty="0"/>
              <a:t> 같은 방법들이 등장했습니다.</a:t>
            </a:r>
          </a:p>
          <a:p>
            <a:pPr marL="158750" indent="0">
              <a:buNone/>
            </a:pPr>
            <a:endParaRPr lang="ko-KR" altLang="en-US" dirty="0"/>
          </a:p>
          <a:p>
            <a:pPr marL="158750" indent="0">
              <a:buNone/>
            </a:pPr>
            <a:r>
              <a:rPr lang="ko-KR" altLang="en-US" b="1" dirty="0" err="1"/>
              <a:t>FlashAttention이란</a:t>
            </a:r>
            <a:endParaRPr lang="ko-KR" altLang="en-US" b="1" dirty="0"/>
          </a:p>
          <a:p>
            <a:pPr indent="-298450">
              <a:buNone/>
            </a:pPr>
            <a:r>
              <a:rPr lang="ko-KR" altLang="en-US" dirty="0"/>
              <a:t>CUDA 단에서 </a:t>
            </a:r>
            <a:r>
              <a:rPr lang="ko-KR" altLang="en-US" dirty="0" err="1"/>
              <a:t>Memory</a:t>
            </a:r>
            <a:r>
              <a:rPr lang="ko-KR" altLang="en-US" dirty="0"/>
              <a:t>-Access 방식을 최적화하여 </a:t>
            </a:r>
            <a:r>
              <a:rPr lang="ko-KR" altLang="en-US" dirty="0" err="1"/>
              <a:t>Attention</a:t>
            </a:r>
            <a:r>
              <a:rPr lang="ko-KR" altLang="en-US" dirty="0"/>
              <a:t> 속도를 크게 개선한 기법입니다.</a:t>
            </a:r>
          </a:p>
          <a:p>
            <a:pPr indent="-298450">
              <a:buNone/>
            </a:pPr>
            <a:endParaRPr lang="ko-KR" altLang="en-US" dirty="0"/>
          </a:p>
          <a:p>
            <a:pPr indent="-298450">
              <a:buNone/>
            </a:pPr>
            <a:r>
              <a:rPr lang="ko-KR" altLang="en-US" dirty="0"/>
              <a:t>핵심 최적화 방법</a:t>
            </a:r>
          </a:p>
          <a:p>
            <a:pPr marL="501650" indent="-342900">
              <a:buAutoNum type="arabicParenR"/>
            </a:pPr>
            <a:r>
              <a:rPr lang="ko-KR" altLang="en-US" dirty="0"/>
              <a:t>메모리 접근 최소화</a:t>
            </a:r>
          </a:p>
          <a:p>
            <a:pPr marL="501650" indent="-342900">
              <a:buAutoNum type="arabicParenR"/>
            </a:pPr>
            <a:r>
              <a:rPr lang="ko-KR" altLang="en-US" dirty="0"/>
              <a:t>연산 순서 최적화</a:t>
            </a:r>
          </a:p>
          <a:p>
            <a:pPr marL="501650" indent="-342900">
              <a:buAutoNum type="arabicParenR"/>
            </a:pPr>
            <a:r>
              <a:rPr lang="ko-KR" altLang="en-US" dirty="0" err="1"/>
              <a:t>CUDA에서</a:t>
            </a:r>
            <a:r>
              <a:rPr lang="ko-KR" altLang="en-US" dirty="0"/>
              <a:t> 직접 구현</a:t>
            </a:r>
          </a:p>
          <a:p>
            <a:pPr marL="158750" indent="0">
              <a:buNone/>
            </a:pPr>
            <a:endParaRPr lang="ko-KR" altLang="en-US" dirty="0"/>
          </a:p>
          <a:p>
            <a:pPr marL="158750" indent="0">
              <a:buNone/>
            </a:pPr>
            <a:r>
              <a:rPr lang="ko-KR" altLang="en-US" b="1" dirty="0"/>
              <a:t>메모리 접근 최소화</a:t>
            </a:r>
          </a:p>
          <a:p>
            <a:pPr marL="158750" indent="0">
              <a:buNone/>
            </a:pPr>
            <a:r>
              <a:rPr lang="ko-KR" altLang="en-US" dirty="0"/>
              <a:t>기존 방식은 </a:t>
            </a:r>
            <a:r>
              <a:rPr lang="ko-KR" altLang="en-US" dirty="0" err="1"/>
              <a:t>Attention</a:t>
            </a:r>
            <a:r>
              <a:rPr lang="ko-KR" altLang="en-US" dirty="0"/>
              <a:t> 연산 </a:t>
            </a:r>
            <a:r>
              <a:rPr lang="ko-KR" altLang="en-US" dirty="0" err="1"/>
              <a:t>중간값을</a:t>
            </a:r>
            <a:r>
              <a:rPr lang="ko-KR" altLang="en-US" dirty="0"/>
              <a:t> GPU 메모리에 저장 후 다시 불러와 오버헤드가 발생합니다.</a:t>
            </a:r>
          </a:p>
          <a:p>
            <a:pPr marL="158750" indent="0">
              <a:buNone/>
            </a:pPr>
            <a:r>
              <a:rPr lang="ko-KR" altLang="en-US" dirty="0"/>
              <a:t>그러나 새로운 방식으로 </a:t>
            </a:r>
            <a:r>
              <a:rPr lang="ko-KR" altLang="en-US" dirty="0" err="1"/>
              <a:t>GPU의</a:t>
            </a:r>
            <a:r>
              <a:rPr lang="ko-KR" altLang="en-US" dirty="0"/>
              <a:t> 고속 캐시인 </a:t>
            </a:r>
            <a:r>
              <a:rPr lang="ko-KR" altLang="en-US" dirty="0" err="1"/>
              <a:t>SRAM에</a:t>
            </a:r>
            <a:r>
              <a:rPr lang="ko-KR" altLang="en-US" dirty="0"/>
              <a:t> 저장해 재사용하고 메모리 접근 횟수를 줄여 속도를 높였습니다.</a:t>
            </a:r>
          </a:p>
          <a:p>
            <a:pPr marL="158750" indent="0">
              <a:buNone/>
            </a:pPr>
            <a:endParaRPr lang="ko-KR" altLang="en-US" dirty="0"/>
          </a:p>
          <a:p>
            <a:pPr marL="158750" indent="0">
              <a:buNone/>
            </a:pPr>
            <a:r>
              <a:rPr lang="ko-KR" altLang="en-US" b="1" dirty="0"/>
              <a:t>연산 순서 최적화</a:t>
            </a:r>
          </a:p>
          <a:p>
            <a:pPr marL="158750" indent="0">
              <a:buNone/>
            </a:pPr>
            <a:r>
              <a:rPr lang="ko-KR" altLang="en-US" dirty="0"/>
              <a:t>이 과정에서 연산을 수행하는 순서를 변경하여 캐시 활용도를 극대화했습니다.</a:t>
            </a:r>
          </a:p>
          <a:p>
            <a:pPr marL="158750" indent="0">
              <a:buNone/>
            </a:pPr>
            <a:r>
              <a:rPr lang="ko-KR" altLang="en-US" dirty="0" err="1"/>
              <a:t>Attention</a:t>
            </a:r>
            <a:r>
              <a:rPr lang="ko-KR" altLang="en-US" dirty="0"/>
              <a:t> </a:t>
            </a:r>
            <a:r>
              <a:rPr lang="ko-KR" altLang="en-US" dirty="0" err="1"/>
              <a:t>Score를</a:t>
            </a:r>
            <a:r>
              <a:rPr lang="ko-KR" altLang="en-US" dirty="0"/>
              <a:t> 따로 저장하지 않고, </a:t>
            </a:r>
            <a:r>
              <a:rPr lang="ko-KR" altLang="en-US" dirty="0" err="1"/>
              <a:t>Softmax</a:t>
            </a:r>
            <a:r>
              <a:rPr lang="ko-KR" altLang="en-US" dirty="0"/>
              <a:t> 계산과 병렬적으로 진행했습니다.</a:t>
            </a:r>
          </a:p>
          <a:p>
            <a:pPr marL="158750" indent="0">
              <a:buNone/>
            </a:pPr>
            <a:endParaRPr lang="ko-KR" altLang="en-US" dirty="0"/>
          </a:p>
          <a:p>
            <a:pPr marL="158750" indent="0">
              <a:buNone/>
            </a:pPr>
            <a:r>
              <a:rPr lang="ko-KR" altLang="en-US" dirty="0"/>
              <a:t>그리고 이러한 계산은 </a:t>
            </a:r>
            <a:r>
              <a:rPr lang="ko-KR" altLang="en-US" dirty="0" err="1"/>
              <a:t>CUDA로</a:t>
            </a:r>
            <a:r>
              <a:rPr lang="ko-KR" altLang="en-US" dirty="0"/>
              <a:t> 직접 구현해 </a:t>
            </a:r>
            <a:r>
              <a:rPr lang="ko-KR" altLang="en-US" dirty="0" err="1"/>
              <a:t>PyTorch보다</a:t>
            </a:r>
            <a:r>
              <a:rPr lang="ko-KR" altLang="en-US" dirty="0"/>
              <a:t> 낮은 수준의 CUDA 커널 최적화를 적용해 연산 속도가 개선되었습니다.</a:t>
            </a:r>
          </a:p>
          <a:p>
            <a:pPr marL="158750" indent="0">
              <a:buNone/>
            </a:pPr>
            <a:endParaRPr lang="ko-KR" altLang="en-US" dirty="0"/>
          </a:p>
          <a:p>
            <a:pPr indent="-298450">
              <a:buNone/>
            </a:pPr>
            <a:endParaRPr lang="ko-KR" altLang="en-US" b="1" dirty="0"/>
          </a:p>
          <a:p>
            <a:pPr indent="-298450">
              <a:buNone/>
            </a:pPr>
            <a:r>
              <a:rPr lang="ko-KR" altLang="en-US" dirty="0"/>
              <a:t>SDPA?</a:t>
            </a:r>
          </a:p>
          <a:p>
            <a:pPr indent="-298450">
              <a:buNone/>
            </a:pPr>
            <a:r>
              <a:rPr lang="ko-KR" altLang="en-US" dirty="0" err="1">
                <a:ea typeface="NanumSquareOTF_ac" panose="020B0600000101010101" pitchFamily="34" charset="-127"/>
              </a:rPr>
              <a:t>SDPA란</a:t>
            </a:r>
            <a:r>
              <a:rPr lang="ko-KR" altLang="en-US" dirty="0"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ea typeface="NanumSquareOTF_ac" panose="020B0600000101010101" pitchFamily="34" charset="-127"/>
              </a:rPr>
              <a:t>Scaled-Dot</a:t>
            </a:r>
            <a:r>
              <a:rPr lang="ko-KR" altLang="en-US" dirty="0"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ea typeface="NanumSquareOTF_ac" panose="020B0600000101010101" pitchFamily="34" charset="-127"/>
              </a:rPr>
              <a:t>Product</a:t>
            </a:r>
            <a:r>
              <a:rPr lang="ko-KR" altLang="en-US" dirty="0"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ea typeface="NanumSquareOTF_ac" panose="020B0600000101010101" pitchFamily="34" charset="-127"/>
              </a:rPr>
              <a:t>Attention으로</a:t>
            </a:r>
            <a:r>
              <a:rPr lang="ko-KR" altLang="en-US" dirty="0"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ea typeface="NanumSquareOTF_ac" panose="020B0600000101010101" pitchFamily="34" charset="-127"/>
              </a:rPr>
              <a:t>PyTorch</a:t>
            </a:r>
            <a:r>
              <a:rPr lang="ko-KR" altLang="en-US" dirty="0">
                <a:ea typeface="NanumSquareOTF_ac" panose="020B0600000101010101" pitchFamily="34" charset="-127"/>
              </a:rPr>
              <a:t> 2.0부터 제공되는 함수로 </a:t>
            </a:r>
            <a:r>
              <a:rPr lang="ko-KR" altLang="en-US" dirty="0" err="1">
                <a:ea typeface="NanumSquareOTF_ac" panose="020B0600000101010101" pitchFamily="34" charset="-127"/>
              </a:rPr>
              <a:t>Flash</a:t>
            </a:r>
            <a:r>
              <a:rPr lang="ko-KR" altLang="en-US" dirty="0"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ea typeface="NanumSquareOTF_ac" panose="020B0600000101010101" pitchFamily="34" charset="-127"/>
              </a:rPr>
              <a:t>Attention을</a:t>
            </a:r>
            <a:r>
              <a:rPr lang="ko-KR" altLang="en-US" dirty="0">
                <a:ea typeface="NanumSquareOTF_ac" panose="020B0600000101010101" pitchFamily="34" charset="-127"/>
              </a:rPr>
              <a:t> 포함한 여러 가지 최적화된 </a:t>
            </a:r>
            <a:r>
              <a:rPr lang="ko-KR" altLang="en-US" dirty="0" err="1">
                <a:ea typeface="NanumSquareOTF_ac" panose="020B0600000101010101" pitchFamily="34" charset="-127"/>
              </a:rPr>
              <a:t>Attention</a:t>
            </a:r>
            <a:r>
              <a:rPr lang="ko-KR" altLang="en-US" dirty="0">
                <a:ea typeface="NanumSquareOTF_ac" panose="020B0600000101010101" pitchFamily="34" charset="-127"/>
              </a:rPr>
              <a:t> 방식을 자동으로 선택해 사용할 수 있습니다.</a:t>
            </a:r>
          </a:p>
          <a:p>
            <a:pPr indent="-298450">
              <a:buNone/>
            </a:pPr>
            <a:r>
              <a:rPr lang="ko-KR" altLang="en-US" dirty="0" err="1">
                <a:ea typeface="NanumSquareOTF_ac" panose="020B0600000101010101" pitchFamily="34" charset="-127"/>
              </a:rPr>
              <a:t>FlashAttention</a:t>
            </a:r>
            <a:r>
              <a:rPr lang="ko-KR" altLang="en-US" dirty="0">
                <a:ea typeface="NanumSquareOTF_ac" panose="020B0600000101010101" pitchFamily="34" charset="-127"/>
              </a:rPr>
              <a:t>, </a:t>
            </a:r>
            <a:r>
              <a:rPr lang="ko-KR" altLang="en-US" dirty="0" err="1">
                <a:ea typeface="NanumSquareOTF_ac" panose="020B0600000101010101" pitchFamily="34" charset="-127"/>
              </a:rPr>
              <a:t>Memory-Efficient</a:t>
            </a:r>
            <a:r>
              <a:rPr lang="ko-KR" altLang="en-US" dirty="0"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ea typeface="NanumSquareOTF_ac" panose="020B0600000101010101" pitchFamily="34" charset="-127"/>
              </a:rPr>
              <a:t>Attention</a:t>
            </a:r>
            <a:r>
              <a:rPr lang="ko-KR" altLang="en-US" dirty="0">
                <a:ea typeface="NanumSquareOTF_ac" panose="020B0600000101010101" pitchFamily="34" charset="-127"/>
              </a:rPr>
              <a:t>, C++로 구현된 </a:t>
            </a:r>
            <a:r>
              <a:rPr lang="ko-KR" altLang="en-US" dirty="0" err="1">
                <a:ea typeface="NanumSquareOTF_ac" panose="020B0600000101010101" pitchFamily="34" charset="-127"/>
              </a:rPr>
              <a:t>Attetion</a:t>
            </a:r>
            <a:r>
              <a:rPr lang="ko-KR" altLang="en-US" dirty="0">
                <a:ea typeface="NanumSquareOTF_ac" panose="020B0600000101010101" pitchFamily="34" charset="-127"/>
              </a:rPr>
              <a:t> 방법들을 지원합니다.</a:t>
            </a:r>
          </a:p>
          <a:p>
            <a:pPr marL="501650" indent="-342900">
              <a:buAutoNum type="arabicParenR"/>
            </a:pPr>
            <a:endParaRPr lang="ko-KR" altLang="en-US" dirty="0">
              <a:ea typeface="NanumSquareOTF_ac" panose="020B0600000101010101" pitchFamily="34" charset="-127"/>
            </a:endParaRPr>
          </a:p>
          <a:p>
            <a:pPr marL="501650" indent="-342900">
              <a:buAutoNum type="arabicParenR"/>
            </a:pPr>
            <a:endParaRPr lang="ko-KR" altLang="en-US" dirty="0">
              <a:ea typeface="NanumSquareOTF_ac" panose="020B0600000101010101" pitchFamily="34" charset="-127"/>
            </a:endParaRPr>
          </a:p>
          <a:p>
            <a:pPr marL="158750" indent="0">
              <a:buNone/>
            </a:pPr>
            <a:r>
              <a:rPr lang="ko-KR" altLang="en-US" dirty="0" err="1">
                <a:ea typeface="NanumSquareOTF_ac" panose="020B0600000101010101" pitchFamily="34" charset="-127"/>
              </a:rPr>
              <a:t>Flash</a:t>
            </a:r>
            <a:r>
              <a:rPr lang="ko-KR" altLang="en-US" dirty="0"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ea typeface="NanumSquareOTF_ac" panose="020B0600000101010101" pitchFamily="34" charset="-127"/>
              </a:rPr>
              <a:t>Attention</a:t>
            </a:r>
            <a:r>
              <a:rPr lang="ko-KR" altLang="en-US" dirty="0">
                <a:ea typeface="NanumSquareOTF_ac" panose="020B0600000101010101" pitchFamily="34" charset="-127"/>
              </a:rPr>
              <a:t> 라이브러리를 직접 불러와 적용하는 것보다는 </a:t>
            </a:r>
            <a:r>
              <a:rPr lang="ko-KR" altLang="en-US" dirty="0" err="1">
                <a:ea typeface="NanumSquareOTF_ac" panose="020B0600000101010101" pitchFamily="34" charset="-127"/>
              </a:rPr>
              <a:t>PyTorch에서</a:t>
            </a:r>
            <a:r>
              <a:rPr lang="ko-KR" altLang="en-US" dirty="0">
                <a:ea typeface="NanumSquareOTF_ac" panose="020B0600000101010101" pitchFamily="34" charset="-127"/>
              </a:rPr>
              <a:t> 제공하는 </a:t>
            </a:r>
            <a:r>
              <a:rPr lang="ko-KR" altLang="en-US" dirty="0" err="1">
                <a:ea typeface="NanumSquareOTF_ac" panose="020B0600000101010101" pitchFamily="34" charset="-127"/>
              </a:rPr>
              <a:t>SDPA를</a:t>
            </a:r>
            <a:r>
              <a:rPr lang="ko-KR" altLang="en-US" dirty="0">
                <a:ea typeface="NanumSquareOTF_ac" panose="020B0600000101010101" pitchFamily="34" charset="-127"/>
              </a:rPr>
              <a:t> 활용해 최적화된 </a:t>
            </a:r>
            <a:r>
              <a:rPr lang="ko-KR" altLang="en-US" dirty="0" err="1">
                <a:ea typeface="NanumSquareOTF_ac" panose="020B0600000101010101" pitchFamily="34" charset="-127"/>
              </a:rPr>
              <a:t>Attention</a:t>
            </a:r>
            <a:r>
              <a:rPr lang="ko-KR" altLang="en-US" dirty="0">
                <a:ea typeface="NanumSquareOTF_ac" panose="020B0600000101010101" pitchFamily="34" charset="-127"/>
              </a:rPr>
              <a:t> 연산을 간편하게 적용 가능합니다.</a:t>
            </a:r>
          </a:p>
          <a:p>
            <a:pPr marL="158750" indent="0">
              <a:buNone/>
            </a:pPr>
            <a:r>
              <a:rPr lang="ko-KR" altLang="en-US" dirty="0">
                <a:ea typeface="NanumSquareOTF_ac" panose="020B0600000101010101" pitchFamily="34" charset="-127"/>
              </a:rPr>
              <a:t>최신 모델들은 기본적으로 </a:t>
            </a:r>
            <a:r>
              <a:rPr lang="ko-KR" altLang="en-US" dirty="0" err="1">
                <a:ea typeface="NanumSquareOTF_ac" panose="020B0600000101010101" pitchFamily="34" charset="-127"/>
              </a:rPr>
              <a:t>SDPA를</a:t>
            </a:r>
            <a:r>
              <a:rPr lang="ko-KR" altLang="en-US" dirty="0">
                <a:ea typeface="NanumSquareOTF_ac" panose="020B0600000101010101" pitchFamily="34" charset="-127"/>
              </a:rPr>
              <a:t> 사용하고 있습니다.</a:t>
            </a:r>
          </a:p>
          <a:p>
            <a:pPr marL="158750" indent="0">
              <a:buNone/>
            </a:pPr>
            <a:r>
              <a:rPr lang="ko-KR" altLang="en-US" dirty="0">
                <a:ea typeface="NanumSquareOTF_ac" panose="020B0600000101010101" pitchFamily="34" charset="-127"/>
              </a:rPr>
              <a:t>그래서 모델도 최신 모델을 사용하려고 하였으며 기존의 </a:t>
            </a:r>
            <a:r>
              <a:rPr lang="ko-KR" altLang="en-US" dirty="0" err="1">
                <a:ea typeface="NanumSquareOTF_ac" panose="020B0600000101010101" pitchFamily="34" charset="-127"/>
              </a:rPr>
              <a:t>SDPA가</a:t>
            </a:r>
            <a:r>
              <a:rPr lang="ko-KR" altLang="en-US" dirty="0">
                <a:ea typeface="NanumSquareOTF_ac" panose="020B0600000101010101" pitchFamily="34" charset="-127"/>
              </a:rPr>
              <a:t> 적용되지 않은 모델에는 </a:t>
            </a:r>
            <a:r>
              <a:rPr lang="ko-KR" altLang="en-US" dirty="0" err="1">
                <a:ea typeface="NanumSquareOTF_ac" panose="020B0600000101010101" pitchFamily="34" charset="-127"/>
              </a:rPr>
              <a:t>SDPA를</a:t>
            </a:r>
            <a:r>
              <a:rPr lang="ko-KR" altLang="en-US" dirty="0">
                <a:ea typeface="NanumSquareOTF_ac" panose="020B0600000101010101" pitchFamily="34" charset="-127"/>
              </a:rPr>
              <a:t> 직접 구현하여 적용하려고 시도 했습니다.</a:t>
            </a:r>
          </a:p>
          <a:p>
            <a:pPr indent="-298450">
              <a:buAutoNum type="arabicParenR"/>
            </a:pPr>
            <a:endParaRPr lang="ko-KR" altLang="en-US" dirty="0">
              <a:ea typeface="NanumSquareOTF_ac" panose="020B0600000101010101" pitchFamily="34" charset="-127"/>
            </a:endParaRPr>
          </a:p>
          <a:p>
            <a:pPr lvl="1"/>
            <a:endParaRPr lang="ko-KR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158750">
              <a:buFont typeface="Arial"/>
              <a:buNone/>
            </a:pPr>
            <a:endParaRPr lang="en-US" altLang="ko-KR" dirty="0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468C045F-8590-EFC2-CF9D-F2697DA38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879553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F05EFBA-BD25-942B-DDAC-D261FDD3A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2AE8E39C-2528-C04B-8948-5651F4314B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indent="-298450">
              <a:buNone/>
            </a:pPr>
            <a:r>
              <a:rPr lang="ko-KR" altLang="en-US" b="1"/>
              <a:t>Graph (그래프)</a:t>
            </a:r>
            <a:endParaRPr lang="ko-KR" altLang="en-US"/>
          </a:p>
          <a:p>
            <a:pPr indent="-298450">
              <a:buNone/>
            </a:pPr>
            <a:r>
              <a:rPr lang="ko-KR" altLang="en-US" b="1"/>
              <a:t>그래프</a:t>
            </a:r>
            <a:r>
              <a:rPr lang="ko-KR" altLang="en-US"/>
              <a:t>란 데이터를 모델이 처리하는 흐름 구조를 의미하며 ​</a:t>
            </a:r>
            <a:r>
              <a:rPr lang="ko-KR" altLang="en-US" err="1"/>
              <a:t>Foward</a:t>
            </a:r>
            <a:r>
              <a:rPr lang="ko-KR" altLang="en-US"/>
              <a:t>, </a:t>
            </a:r>
            <a:r>
              <a:rPr lang="ko-KR" altLang="en-US" err="1"/>
              <a:t>Backward를</a:t>
            </a:r>
            <a:r>
              <a:rPr lang="ko-KR" altLang="en-US"/>
              <a:t> 모두 포함합니다. 즉, 모델 학습과 추론은 그래프 순서에 따라 진행된다고 볼 수 있습니다.</a:t>
            </a:r>
          </a:p>
          <a:p>
            <a:pPr indent="-298450">
              <a:buNone/>
            </a:pPr>
            <a:endParaRPr lang="ko-KR" altLang="en-US" b="1"/>
          </a:p>
          <a:p>
            <a:pPr indent="-298450">
              <a:buNone/>
            </a:pPr>
            <a:r>
              <a:rPr lang="ko-KR" altLang="en-US" b="1" err="1"/>
              <a:t>Pytorch</a:t>
            </a:r>
            <a:r>
              <a:rPr lang="ko-KR" altLang="en-US" b="1"/>
              <a:t> 그래프 구조</a:t>
            </a:r>
            <a:endParaRPr lang="ko-KR" altLang="en-US"/>
          </a:p>
          <a:p>
            <a:pPr indent="-298450">
              <a:buNone/>
            </a:pPr>
            <a:endParaRPr lang="ko-KR" altLang="en-US"/>
          </a:p>
          <a:p>
            <a:pPr indent="-298450">
              <a:buNone/>
            </a:pPr>
            <a:r>
              <a:rPr lang="ko-KR" altLang="en-US" err="1"/>
              <a:t>PyTorch에서는</a:t>
            </a:r>
            <a:r>
              <a:rPr lang="ko-KR" altLang="en-US"/>
              <a:t> </a:t>
            </a:r>
            <a:r>
              <a:rPr lang="ko-KR" altLang="en-US" err="1"/>
              <a:t>Dynamic</a:t>
            </a:r>
            <a:r>
              <a:rPr lang="ko-KR" altLang="en-US"/>
              <a:t> </a:t>
            </a:r>
            <a:r>
              <a:rPr lang="ko-KR" altLang="en-US" err="1"/>
              <a:t>Graph를</a:t>
            </a:r>
            <a:r>
              <a:rPr lang="ko-KR" altLang="en-US"/>
              <a:t> 사용하는데 필요할 때마다 그래프르 생성하는 구조입니다.</a:t>
            </a:r>
          </a:p>
          <a:p>
            <a:pPr indent="-298450">
              <a:buNone/>
            </a:pPr>
            <a:r>
              <a:rPr lang="ko-KR" altLang="en-US"/>
              <a:t>매우 유연한 구조로 다양한 모델을 쉽게 구현 가능하지만 그래프가 실행될 때마다 새로 생성되므로 비효율적입니다.</a:t>
            </a:r>
          </a:p>
          <a:p>
            <a:pPr indent="-298450">
              <a:buNone/>
            </a:pPr>
            <a:r>
              <a:rPr lang="ko-KR" altLang="en-US"/>
              <a:t>최근 하드웨어 최적화는 정적 그래프 방식에 최적화되어 있기 때문에, 동적 그래프의 효율이 점점 떨어지고 있습니다.</a:t>
            </a:r>
          </a:p>
          <a:p>
            <a:pPr indent="-298450">
              <a:buNone/>
            </a:pPr>
            <a:endParaRPr lang="ko-KR" altLang="en-US"/>
          </a:p>
          <a:p>
            <a:pPr indent="-298450">
              <a:buNone/>
            </a:pPr>
            <a:r>
              <a:rPr lang="ko-KR" altLang="en-US" b="1" err="1"/>
              <a:t>Torch.Compile</a:t>
            </a:r>
            <a:r>
              <a:rPr lang="ko-KR" altLang="en-US" b="1"/>
              <a:t>()</a:t>
            </a:r>
          </a:p>
          <a:p>
            <a:pPr indent="-298450">
              <a:buNone/>
            </a:pPr>
            <a:r>
              <a:rPr lang="ko-KR" altLang="en-US"/>
              <a:t>이를 해결하기 위해 </a:t>
            </a:r>
            <a:r>
              <a:rPr lang="ko-KR" altLang="en-US" err="1"/>
              <a:t>PyTorch</a:t>
            </a:r>
            <a:r>
              <a:rPr lang="ko-KR" altLang="en-US"/>
              <a:t> 2.0 이상 </a:t>
            </a:r>
            <a:r>
              <a:rPr lang="ko-KR" altLang="en-US" err="1"/>
              <a:t>부터는</a:t>
            </a:r>
            <a:r>
              <a:rPr lang="ko-KR" altLang="en-US"/>
              <a:t> </a:t>
            </a:r>
            <a:r>
              <a:rPr lang="ko-KR" altLang="en-US" err="1"/>
              <a:t>Torch.Compile</a:t>
            </a:r>
            <a:r>
              <a:rPr lang="ko-KR" altLang="en-US"/>
              <a:t>() 기능을 제공합니다</a:t>
            </a:r>
          </a:p>
          <a:p>
            <a:pPr indent="-298450">
              <a:buNone/>
            </a:pPr>
            <a:r>
              <a:rPr lang="ko-KR" altLang="en-US"/>
              <a:t>이 기능은 </a:t>
            </a:r>
            <a:r>
              <a:rPr lang="ko-KR" altLang="en-US" err="1"/>
              <a:t>PyTorch의</a:t>
            </a:r>
            <a:r>
              <a:rPr lang="ko-KR" altLang="en-US"/>
              <a:t> 동적 그래프를 정적 그래프로 변환하여 최적화하는 기능입니다.</a:t>
            </a:r>
          </a:p>
          <a:p>
            <a:pPr indent="-298450">
              <a:buNone/>
            </a:pPr>
            <a:endParaRPr lang="ko-KR" altLang="en-US"/>
          </a:p>
          <a:p>
            <a:pPr indent="-298450">
              <a:buNone/>
            </a:pPr>
            <a:r>
              <a:rPr lang="ko-KR" altLang="en-US"/>
              <a:t>특징</a:t>
            </a:r>
          </a:p>
          <a:p>
            <a:pPr indent="-298450">
              <a:buNone/>
            </a:pPr>
            <a:endParaRPr lang="ko-KR" altLang="en-US"/>
          </a:p>
          <a:p>
            <a:pPr indent="-298450">
              <a:buAutoNum type="arabicParenR"/>
            </a:pPr>
            <a:r>
              <a:rPr lang="ko-KR" altLang="en-US" err="1"/>
              <a:t>PyTorch</a:t>
            </a:r>
            <a:r>
              <a:rPr lang="ko-KR" altLang="en-US"/>
              <a:t> 동작 </a:t>
            </a:r>
            <a:r>
              <a:rPr lang="ko-KR" altLang="en-US" err="1"/>
              <a:t>backend를</a:t>
            </a:r>
            <a:r>
              <a:rPr lang="ko-KR" altLang="en-US"/>
              <a:t> 변경하여 최적화를 수행</a:t>
            </a:r>
          </a:p>
          <a:p>
            <a:pPr indent="-298450">
              <a:buAutoNum type="arabicParenR"/>
            </a:pPr>
            <a:r>
              <a:rPr lang="ko-KR" altLang="en-US"/>
              <a:t>C++나 </a:t>
            </a:r>
            <a:r>
              <a:rPr lang="ko-KR" altLang="en-US" err="1"/>
              <a:t>Triton으로</a:t>
            </a:r>
            <a:r>
              <a:rPr lang="ko-KR" altLang="en-US"/>
              <a:t> 직접 </a:t>
            </a:r>
            <a:r>
              <a:rPr lang="ko-KR" altLang="en-US" err="1"/>
              <a:t>Wrapping하지</a:t>
            </a:r>
            <a:r>
              <a:rPr lang="ko-KR" altLang="en-US"/>
              <a:t> 않아도 빠른 연산이 가능</a:t>
            </a:r>
          </a:p>
          <a:p>
            <a:pPr indent="-298450">
              <a:buAutoNum type="arabicParenR"/>
            </a:pPr>
            <a:r>
              <a:rPr lang="ko-KR" altLang="en-US"/>
              <a:t>빠르고 최적화된 그래프 생성 및 실행 구조 제공</a:t>
            </a:r>
          </a:p>
          <a:p>
            <a:pPr marL="158750" indent="0">
              <a:buNone/>
            </a:pPr>
            <a:endParaRPr lang="ko-KR" altLang="en-US"/>
          </a:p>
          <a:p>
            <a:pPr marL="158750" indent="0">
              <a:buNone/>
            </a:pPr>
            <a:r>
              <a:rPr lang="ko-KR" altLang="en-US" b="1"/>
              <a:t>동작 원리</a:t>
            </a:r>
          </a:p>
          <a:p>
            <a:pPr marL="158750" indent="0">
              <a:buNone/>
            </a:pPr>
            <a:r>
              <a:rPr lang="ko-KR" altLang="en-US"/>
              <a:t>여러가지 </a:t>
            </a:r>
            <a:r>
              <a:rPr lang="ko-KR" altLang="en-US" err="1"/>
              <a:t>Backend를</a:t>
            </a:r>
            <a:r>
              <a:rPr lang="ko-KR" altLang="en-US"/>
              <a:t> 지원하지만 기본적으로 </a:t>
            </a:r>
            <a:r>
              <a:rPr lang="ko-KR" altLang="en-US" err="1"/>
              <a:t>TorchDynamo를</a:t>
            </a:r>
            <a:r>
              <a:rPr lang="ko-KR" altLang="en-US"/>
              <a:t> 활용합니다.</a:t>
            </a:r>
            <a:endParaRPr lang="ko-KR"/>
          </a:p>
          <a:p>
            <a:pPr marL="158750" indent="0">
              <a:buNone/>
            </a:pPr>
            <a:r>
              <a:rPr lang="ko-KR" altLang="en-US"/>
              <a:t>TorchDynamo란 모델을 실행하는 동안 Python 코드를 추적하여 불필요한 연산을 줄입니다.</a:t>
            </a:r>
          </a:p>
          <a:p>
            <a:pPr marL="158750" indent="0">
              <a:buNone/>
            </a:pPr>
            <a:r>
              <a:rPr lang="ko-KR" altLang="en-US"/>
              <a:t>즉, PyTorch의 동적 그래프를 추적하고 정적 그래프로 변환하여 최적화를 진행해 불필요한 </a:t>
            </a:r>
            <a:r>
              <a:rPr lang="ko-KR" altLang="en-US" err="1"/>
              <a:t>Python</a:t>
            </a:r>
            <a:r>
              <a:rPr lang="ko-KR" altLang="en-US"/>
              <a:t> 코드 실행을 줄이고 GPU 및 </a:t>
            </a:r>
            <a:r>
              <a:rPr lang="ko-KR" altLang="en-US" err="1"/>
              <a:t>CPU에서</a:t>
            </a:r>
            <a:r>
              <a:rPr lang="ko-KR" altLang="en-US"/>
              <a:t> 더욱 효율적으로 실행될 수 있도록 도와줍니다.</a:t>
            </a:r>
            <a:br>
              <a:rPr lang="ko-KR" altLang="en-US"/>
            </a:br>
            <a:br>
              <a:rPr lang="ko-KR" altLang="en-US"/>
            </a:br>
            <a:r>
              <a:rPr lang="ko-KR" altLang="en-US" err="1"/>
              <a:t>Backend란</a:t>
            </a:r>
            <a:r>
              <a:rPr lang="ko-KR" altLang="en-US"/>
              <a:t> </a:t>
            </a:r>
            <a:r>
              <a:rPr lang="ko-KR" altLang="en-US" b="1"/>
              <a:t>모델을 컴파일하고 최적화하는 방식을 담당하는 시스템 또는 </a:t>
            </a:r>
            <a:r>
              <a:rPr lang="ko-KR" altLang="en-US" b="1" err="1"/>
              <a:t>라이브러이입니다</a:t>
            </a:r>
            <a:r>
              <a:rPr lang="ko-KR" altLang="en-US" b="1"/>
              <a:t>.</a:t>
            </a:r>
            <a:br>
              <a:rPr lang="ko-KR" altLang="en-US" b="1"/>
            </a:br>
            <a:br>
              <a:rPr lang="ko-KR" altLang="en-US" b="1"/>
            </a:br>
            <a:r>
              <a:rPr lang="ko-KR" altLang="en-US" b="1"/>
              <a:t>결론적으로 </a:t>
            </a:r>
            <a:r>
              <a:rPr lang="ko-KR" altLang="en-US" b="1" err="1"/>
              <a:t>Torch.Compile을</a:t>
            </a:r>
            <a:r>
              <a:rPr lang="ko-KR" altLang="en-US" b="1"/>
              <a:t> 활용해 </a:t>
            </a:r>
            <a:r>
              <a:rPr lang="ko-KR" altLang="en-US" b="1" err="1"/>
              <a:t>PyTorch의</a:t>
            </a:r>
            <a:r>
              <a:rPr lang="ko-KR" altLang="en-US" b="1"/>
              <a:t> 동적 그래프를 정적 그래프로 변환하여 실행 속도를 개선하고 오버헤드를 줄여 최적화는 진행합니다.</a:t>
            </a:r>
          </a:p>
          <a:p>
            <a:pPr marL="158750" indent="0">
              <a:buNone/>
            </a:pPr>
            <a:r>
              <a:rPr lang="ko-KR" altLang="en-US" b="1"/>
              <a:t>기존에는 C++로 Wrapping 등을 통해 이러한 작업을 진행했지만 복잡한 작업이었고 이제는 </a:t>
            </a:r>
            <a:r>
              <a:rPr lang="ko-KR" altLang="en-US" b="1" err="1"/>
              <a:t>Torch.Compile을</a:t>
            </a:r>
            <a:r>
              <a:rPr lang="ko-KR" altLang="en-US" b="1"/>
              <a:t> 통해 보다 쉽게 최적화가 가능해져서 이번 프로젝트에서 사용했습니다.</a:t>
            </a:r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EC46F050-80DC-A5A6-5595-FA6B9EBE1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324313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C089BE3-EDB4-EC0D-7B5B-BC7FF6D31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5459EDEF-23DA-655D-74D4-4F7BA393C9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indent="-298450">
              <a:buNone/>
            </a:pPr>
            <a:r>
              <a:rPr lang="en-US" b="1"/>
              <a:t>TensorRT</a:t>
            </a:r>
            <a:endParaRPr lang="ko-KR" altLang="en-US"/>
          </a:p>
          <a:p>
            <a:pPr indent="-298450">
              <a:buNone/>
            </a:pPr>
            <a:endParaRPr lang="en-US" b="1"/>
          </a:p>
          <a:p>
            <a:pPr indent="-298450">
              <a:buNone/>
            </a:pPr>
            <a:r>
              <a:rPr lang="en-US"/>
              <a:t>TensorRT</a:t>
            </a:r>
            <a:r>
              <a:rPr lang="ko-KR" altLang="en-US"/>
              <a:t>는</a:t>
            </a:r>
            <a:r>
              <a:rPr lang="en-US"/>
              <a:t> NVIDIA</a:t>
            </a:r>
            <a:r>
              <a:rPr lang="ko-KR" altLang="en-US"/>
              <a:t>의</a:t>
            </a:r>
            <a:r>
              <a:rPr lang="en-US"/>
              <a:t> </a:t>
            </a:r>
            <a:r>
              <a:rPr lang="ko-KR" altLang="en-US"/>
              <a:t>딥러닝</a:t>
            </a:r>
            <a:r>
              <a:rPr lang="en-US" altLang="en-US"/>
              <a:t> </a:t>
            </a:r>
            <a:r>
              <a:rPr lang="ko-KR" altLang="en-US"/>
              <a:t>추론</a:t>
            </a:r>
            <a:r>
              <a:rPr lang="en-US" altLang="en-US"/>
              <a:t> </a:t>
            </a:r>
            <a:r>
              <a:rPr lang="ko-KR" altLang="en-US"/>
              <a:t>최적화</a:t>
            </a:r>
            <a:r>
              <a:rPr lang="en-US" altLang="en-US"/>
              <a:t> </a:t>
            </a:r>
            <a:r>
              <a:rPr lang="ko-KR" altLang="en-US"/>
              <a:t>엔진으로</a:t>
            </a:r>
            <a:r>
              <a:rPr lang="en-US" altLang="en-US"/>
              <a:t> </a:t>
            </a:r>
            <a:r>
              <a:rPr lang="en-US"/>
              <a:t>GPU</a:t>
            </a:r>
            <a:r>
              <a:rPr lang="ko-KR" altLang="en-US"/>
              <a:t>에서</a:t>
            </a:r>
            <a:r>
              <a:rPr lang="en-US" altLang="en-US"/>
              <a:t> </a:t>
            </a:r>
            <a:r>
              <a:rPr lang="ko-KR" altLang="en-US"/>
              <a:t>모델을</a:t>
            </a:r>
            <a:r>
              <a:rPr lang="en-US" altLang="en-US"/>
              <a:t> </a:t>
            </a:r>
            <a:r>
              <a:rPr lang="ko-KR" altLang="en-US"/>
              <a:t>최적화하고</a:t>
            </a:r>
            <a:r>
              <a:rPr lang="en-US" altLang="en-US"/>
              <a:t> </a:t>
            </a:r>
            <a:r>
              <a:rPr lang="ko-KR" altLang="en-US"/>
              <a:t>추론</a:t>
            </a:r>
            <a:r>
              <a:rPr lang="en-US" altLang="en-US"/>
              <a:t> </a:t>
            </a:r>
            <a:r>
              <a:rPr lang="ko-KR" altLang="en-US"/>
              <a:t>속도를</a:t>
            </a:r>
            <a:r>
              <a:rPr lang="en-US" altLang="en-US"/>
              <a:t> </a:t>
            </a:r>
            <a:r>
              <a:rPr lang="ko-KR" altLang="en-US"/>
              <a:t>향상시키는</a:t>
            </a:r>
            <a:r>
              <a:rPr lang="en-US" altLang="en-US"/>
              <a:t> </a:t>
            </a:r>
            <a:r>
              <a:rPr lang="ko-KR" altLang="en-US"/>
              <a:t>역할을</a:t>
            </a:r>
            <a:r>
              <a:rPr lang="en-US" altLang="en-US"/>
              <a:t> </a:t>
            </a:r>
            <a:r>
              <a:rPr lang="ko-KR" altLang="en-US"/>
              <a:t>합니다</a:t>
            </a:r>
            <a:r>
              <a:rPr lang="en-US" altLang="en-US"/>
              <a:t>.</a:t>
            </a:r>
            <a:endParaRPr lang="ko-KR" altLang="en-US"/>
          </a:p>
          <a:p>
            <a:pPr indent="-298450">
              <a:buNone/>
            </a:pPr>
            <a:r>
              <a:rPr lang="ko-KR" altLang="en-US"/>
              <a:t>이를</a:t>
            </a:r>
            <a:r>
              <a:rPr lang="en-US" altLang="en-US"/>
              <a:t> 위해 TensorRT는 다음과 같은 </a:t>
            </a:r>
            <a:r>
              <a:rPr lang="en-US" altLang="en-US" err="1"/>
              <a:t>최적화</a:t>
            </a:r>
            <a:r>
              <a:rPr lang="en-US" altLang="en-US"/>
              <a:t> </a:t>
            </a:r>
            <a:r>
              <a:rPr lang="en-US" altLang="en-US" err="1"/>
              <a:t>기법을</a:t>
            </a:r>
            <a:r>
              <a:rPr lang="en-US" altLang="en-US"/>
              <a:t> </a:t>
            </a:r>
            <a:r>
              <a:rPr lang="en-US" altLang="en-US" err="1"/>
              <a:t>적용해줍니다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endParaRPr lang="en-US"/>
          </a:p>
          <a:p>
            <a:pPr marL="501650" indent="-342900">
              <a:buAutoNum type="arabicParenR"/>
            </a:pPr>
            <a:r>
              <a:rPr lang="en-US"/>
              <a:t>Graph Optimization (</a:t>
            </a:r>
            <a:r>
              <a:rPr lang="ko-KR" altLang="en-US" err="1"/>
              <a:t>그래프</a:t>
            </a:r>
            <a:r>
              <a:rPr lang="en-US" altLang="en-US"/>
              <a:t> </a:t>
            </a:r>
            <a:r>
              <a:rPr lang="en-US" altLang="en-US" err="1"/>
              <a:t>최적화</a:t>
            </a:r>
            <a:r>
              <a:rPr lang="en-US" altLang="en-US"/>
              <a:t>)</a:t>
            </a:r>
            <a:endParaRPr lang="en-US"/>
          </a:p>
          <a:p>
            <a:pPr marL="501650" indent="-342900">
              <a:buAutoNum type="arabicParenR"/>
            </a:pPr>
            <a:r>
              <a:rPr lang="en-US"/>
              <a:t>Kernel Auto-Tuning (</a:t>
            </a:r>
            <a:r>
              <a:rPr lang="ko-KR" altLang="en-US" err="1"/>
              <a:t>커널</a:t>
            </a:r>
            <a:r>
              <a:rPr lang="en-US" altLang="en-US"/>
              <a:t> </a:t>
            </a:r>
            <a:r>
              <a:rPr lang="en-US" altLang="en-US" err="1"/>
              <a:t>자동</a:t>
            </a:r>
            <a:r>
              <a:rPr lang="en-US" altLang="en-US"/>
              <a:t> </a:t>
            </a:r>
            <a:r>
              <a:rPr lang="en-US" altLang="en-US" err="1"/>
              <a:t>튜닝</a:t>
            </a:r>
            <a:r>
              <a:rPr lang="en-US" altLang="en-US"/>
              <a:t>)</a:t>
            </a:r>
            <a:endParaRPr lang="en-US"/>
          </a:p>
          <a:p>
            <a:pPr marL="158750" indent="0">
              <a:buNone/>
            </a:pPr>
            <a:r>
              <a:rPr lang="ko-KR" altLang="en-US"/>
              <a:t>이</a:t>
            </a:r>
            <a:r>
              <a:rPr lang="en-US"/>
              <a:t> </a:t>
            </a:r>
            <a:r>
              <a:rPr lang="ko-KR" altLang="en-US"/>
              <a:t>외에도 </a:t>
            </a:r>
            <a:r>
              <a:rPr lang="ko-KR" altLang="en-US" err="1"/>
              <a:t>Quantization</a:t>
            </a:r>
            <a:r>
              <a:rPr lang="ko-KR" altLang="en-US"/>
              <a:t> 등</a:t>
            </a:r>
            <a:r>
              <a:rPr lang="en-US" altLang="en-US"/>
              <a:t> </a:t>
            </a:r>
            <a:r>
              <a:rPr lang="en-US" altLang="en-US" err="1"/>
              <a:t>다양한</a:t>
            </a:r>
            <a:r>
              <a:rPr lang="en-US" altLang="en-US"/>
              <a:t> </a:t>
            </a:r>
            <a:r>
              <a:rPr lang="en-US" altLang="en-US" err="1"/>
              <a:t>기능을</a:t>
            </a:r>
            <a:r>
              <a:rPr lang="en-US" altLang="en-US"/>
              <a:t> </a:t>
            </a:r>
            <a:r>
              <a:rPr lang="en-US" altLang="en-US" err="1"/>
              <a:t>제공하지만</a:t>
            </a:r>
            <a:r>
              <a:rPr lang="en-US" altLang="en-US"/>
              <a:t> </a:t>
            </a:r>
            <a:r>
              <a:rPr lang="en-US" altLang="en-US" err="1"/>
              <a:t>이게</a:t>
            </a:r>
            <a:r>
              <a:rPr lang="en-US" altLang="en-US"/>
              <a:t> </a:t>
            </a:r>
            <a:r>
              <a:rPr lang="en-US" altLang="en-US" err="1"/>
              <a:t>핵심</a:t>
            </a:r>
            <a:r>
              <a:rPr lang="en-US" altLang="en-US"/>
              <a:t> </a:t>
            </a:r>
            <a:r>
              <a:rPr lang="en-US" altLang="en-US" err="1"/>
              <a:t>기능입니다</a:t>
            </a:r>
            <a:r>
              <a:rPr lang="en-US" altLang="en-US"/>
              <a:t>.</a:t>
            </a: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Graph Optimization (</a:t>
            </a:r>
            <a:r>
              <a:rPr lang="ko-KR" altLang="en-US" err="1"/>
              <a:t>그래프</a:t>
            </a:r>
            <a:r>
              <a:rPr lang="en-US" altLang="en-US"/>
              <a:t> </a:t>
            </a:r>
            <a:r>
              <a:rPr lang="en-US" altLang="en-US" err="1"/>
              <a:t>최적화</a:t>
            </a:r>
            <a:r>
              <a:rPr lang="en-US" altLang="en-US"/>
              <a:t>)</a:t>
            </a: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Layer Fusion : </a:t>
            </a:r>
            <a:r>
              <a:rPr lang="ko-KR" altLang="en-US"/>
              <a:t>연산들을</a:t>
            </a:r>
            <a:r>
              <a:rPr lang="en-US" altLang="en-US"/>
              <a:t> 병합하여 </a:t>
            </a:r>
            <a:r>
              <a:rPr lang="en-US" altLang="en-US" err="1"/>
              <a:t>불필요한</a:t>
            </a:r>
            <a:r>
              <a:rPr lang="en-US" altLang="en-US"/>
              <a:t> </a:t>
            </a:r>
            <a:r>
              <a:rPr lang="en-US" altLang="en-US" err="1"/>
              <a:t>오버헤드를</a:t>
            </a:r>
            <a:r>
              <a:rPr lang="en-US" altLang="en-US"/>
              <a:t> </a:t>
            </a:r>
            <a:r>
              <a:rPr lang="en-US" altLang="en-US" err="1"/>
              <a:t>줄입니다</a:t>
            </a:r>
            <a:r>
              <a:rPr lang="en-US" altLang="en-US"/>
              <a:t>.</a:t>
            </a:r>
            <a:endParaRPr lang="en-US"/>
          </a:p>
          <a:p>
            <a:pPr marL="158750" indent="0">
              <a:buNone/>
            </a:pPr>
            <a:r>
              <a:rPr lang="en-US"/>
              <a:t>Tensor Fusion: </a:t>
            </a:r>
            <a:r>
              <a:rPr lang="ko-KR" altLang="en-US" err="1"/>
              <a:t>여러</a:t>
            </a:r>
            <a:r>
              <a:rPr lang="en-US" altLang="en-US"/>
              <a:t> </a:t>
            </a:r>
            <a:r>
              <a:rPr lang="en-US" altLang="en-US" err="1"/>
              <a:t>텐서를</a:t>
            </a:r>
            <a:r>
              <a:rPr lang="en-US" altLang="en-US"/>
              <a:t> </a:t>
            </a:r>
            <a:r>
              <a:rPr lang="en-US" altLang="en-US" err="1"/>
              <a:t>하날</a:t>
            </a:r>
            <a:r>
              <a:rPr lang="en-US" altLang="en-US"/>
              <a:t> </a:t>
            </a:r>
            <a:r>
              <a:rPr lang="en-US" altLang="en-US" err="1"/>
              <a:t>ㅗ합쳐</a:t>
            </a:r>
            <a:r>
              <a:rPr lang="en-US" altLang="en-US"/>
              <a:t> </a:t>
            </a:r>
            <a:r>
              <a:rPr lang="en-US" altLang="en-US" err="1"/>
              <a:t>연산</a:t>
            </a:r>
            <a:r>
              <a:rPr lang="en-US" altLang="en-US"/>
              <a:t> </a:t>
            </a:r>
            <a:r>
              <a:rPr lang="en-US" altLang="en-US" err="1"/>
              <a:t>효율을</a:t>
            </a:r>
            <a:r>
              <a:rPr lang="en-US" altLang="en-US"/>
              <a:t> </a:t>
            </a:r>
            <a:r>
              <a:rPr lang="en-US" altLang="en-US" err="1"/>
              <a:t>향상시켜줍니다</a:t>
            </a:r>
            <a:r>
              <a:rPr lang="en-US" altLang="en-US"/>
              <a:t>.</a:t>
            </a: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Kernel Auto Tuning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ko-KR" altLang="en-US" err="1"/>
              <a:t>현재</a:t>
            </a:r>
            <a:r>
              <a:rPr lang="en-US" altLang="en-US"/>
              <a:t> </a:t>
            </a:r>
            <a:r>
              <a:rPr lang="en-US" altLang="en-US" err="1"/>
              <a:t>사용중인</a:t>
            </a:r>
            <a:r>
              <a:rPr lang="en-US" altLang="en-US"/>
              <a:t> </a:t>
            </a:r>
            <a:r>
              <a:rPr lang="en-US" altLang="en-US" err="1"/>
              <a:t>GPU에</a:t>
            </a:r>
            <a:r>
              <a:rPr lang="en-US" altLang="en-US"/>
              <a:t> </a:t>
            </a:r>
            <a:r>
              <a:rPr lang="en-US" altLang="en-US" err="1"/>
              <a:t>맞춰</a:t>
            </a:r>
            <a:r>
              <a:rPr lang="en-US" altLang="en-US"/>
              <a:t> </a:t>
            </a:r>
            <a:r>
              <a:rPr lang="en-US" altLang="en-US" err="1"/>
              <a:t>최적의</a:t>
            </a:r>
            <a:r>
              <a:rPr lang="en-US" altLang="en-US"/>
              <a:t> </a:t>
            </a:r>
            <a:r>
              <a:rPr lang="en-US" altLang="en-US" err="1"/>
              <a:t>커널을</a:t>
            </a:r>
            <a:r>
              <a:rPr lang="en-US" altLang="en-US"/>
              <a:t> </a:t>
            </a:r>
            <a:r>
              <a:rPr lang="en-US" altLang="en-US" err="1"/>
              <a:t>자동으로</a:t>
            </a:r>
            <a:r>
              <a:rPr lang="en-US" altLang="en-US"/>
              <a:t> </a:t>
            </a:r>
            <a:r>
              <a:rPr lang="en-US" altLang="en-US" err="1"/>
              <a:t>선택해</a:t>
            </a:r>
            <a:r>
              <a:rPr lang="en-US" altLang="en-US"/>
              <a:t> </a:t>
            </a:r>
            <a:r>
              <a:rPr lang="en-US" altLang="en-US" err="1"/>
              <a:t>최적화를</a:t>
            </a:r>
            <a:r>
              <a:rPr lang="en-US" altLang="en-US"/>
              <a:t> </a:t>
            </a:r>
            <a:r>
              <a:rPr lang="en-US" altLang="en-US" err="1"/>
              <a:t>진행해줍니다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endParaRPr lang="en-US" b="1"/>
          </a:p>
          <a:p>
            <a:pPr indent="-298450">
              <a:buNone/>
            </a:pPr>
            <a:endParaRPr lang="en-US" b="1"/>
          </a:p>
          <a:p>
            <a:pPr indent="-298450">
              <a:buNone/>
            </a:pPr>
            <a:r>
              <a:rPr lang="en-US" b="1"/>
              <a:t>Torch-</a:t>
            </a:r>
            <a:r>
              <a:rPr lang="en-US" b="1" err="1"/>
              <a:t>TensorRT</a:t>
            </a:r>
            <a:r>
              <a:rPr lang="ko-KR" altLang="en-US" b="1" err="1"/>
              <a:t>란</a:t>
            </a:r>
            <a:r>
              <a:rPr lang="en-US" b="1"/>
              <a:t>?</a:t>
            </a:r>
          </a:p>
          <a:p>
            <a:pPr indent="-298450">
              <a:buNone/>
            </a:pPr>
            <a:r>
              <a:rPr lang="en-US" err="1"/>
              <a:t>PyTorch</a:t>
            </a:r>
            <a:r>
              <a:rPr lang="en-US"/>
              <a:t> </a:t>
            </a:r>
            <a:r>
              <a:rPr lang="ko-KR" altLang="en-US" err="1"/>
              <a:t>모델을</a:t>
            </a:r>
            <a:r>
              <a:rPr lang="en-US" altLang="en-US"/>
              <a:t> </a:t>
            </a:r>
            <a:r>
              <a:rPr lang="en-US" altLang="en-US" err="1"/>
              <a:t>TensorRT로</a:t>
            </a:r>
            <a:r>
              <a:rPr lang="en-US" altLang="en-US"/>
              <a:t> </a:t>
            </a:r>
            <a:r>
              <a:rPr lang="en-US" altLang="en-US" err="1"/>
              <a:t>최적화하기</a:t>
            </a:r>
            <a:r>
              <a:rPr lang="en-US" altLang="en-US"/>
              <a:t> </a:t>
            </a:r>
            <a:r>
              <a:rPr lang="en-US" altLang="en-US" err="1"/>
              <a:t>위한</a:t>
            </a:r>
            <a:r>
              <a:rPr lang="en-US" altLang="en-US"/>
              <a:t> </a:t>
            </a:r>
            <a:r>
              <a:rPr lang="en-US" altLang="en-US" err="1"/>
              <a:t>Framework입니다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r>
              <a:rPr lang="ko-KR" altLang="en-US"/>
              <a:t>즉</a:t>
            </a:r>
            <a:r>
              <a:rPr lang="en-US"/>
              <a:t>, </a:t>
            </a:r>
            <a:r>
              <a:rPr lang="en-US" err="1"/>
              <a:t>PyTorch</a:t>
            </a:r>
            <a:r>
              <a:rPr lang="en-US"/>
              <a:t> </a:t>
            </a:r>
            <a:r>
              <a:rPr lang="ko-KR" altLang="en-US" err="1"/>
              <a:t>코드에서</a:t>
            </a:r>
            <a:r>
              <a:rPr lang="en-US" altLang="en-US"/>
              <a:t> </a:t>
            </a:r>
            <a:r>
              <a:rPr lang="en-US" altLang="en-US" err="1"/>
              <a:t>직접</a:t>
            </a:r>
            <a:r>
              <a:rPr lang="en-US" altLang="en-US"/>
              <a:t> </a:t>
            </a:r>
            <a:r>
              <a:rPr lang="en-US" altLang="en-US" err="1"/>
              <a:t>TensorRT</a:t>
            </a:r>
            <a:r>
              <a:rPr lang="en-US" altLang="en-US"/>
              <a:t> </a:t>
            </a:r>
            <a:r>
              <a:rPr lang="en-US" altLang="en-US" err="1"/>
              <a:t>최적화를</a:t>
            </a:r>
            <a:r>
              <a:rPr lang="en-US" altLang="en-US"/>
              <a:t> </a:t>
            </a:r>
            <a:r>
              <a:rPr lang="en-US" altLang="en-US" err="1"/>
              <a:t>수행할</a:t>
            </a:r>
            <a:r>
              <a:rPr lang="en-US" altLang="en-US"/>
              <a:t> 수 </a:t>
            </a:r>
            <a:r>
              <a:rPr lang="en-US" altLang="en-US" err="1"/>
              <a:t>있도록</a:t>
            </a:r>
            <a:r>
              <a:rPr lang="en-US" altLang="en-US"/>
              <a:t> </a:t>
            </a:r>
            <a:r>
              <a:rPr lang="en-US" altLang="en-US" err="1"/>
              <a:t>지원해</a:t>
            </a:r>
            <a:r>
              <a:rPr lang="en-US" altLang="en-US"/>
              <a:t> </a:t>
            </a:r>
            <a:r>
              <a:rPr lang="en-US" altLang="en-US" err="1"/>
              <a:t>보다</a:t>
            </a:r>
            <a:r>
              <a:rPr lang="en-US" altLang="en-US"/>
              <a:t> </a:t>
            </a:r>
            <a:r>
              <a:rPr lang="en-US" altLang="en-US" err="1"/>
              <a:t>편리하게</a:t>
            </a:r>
            <a:r>
              <a:rPr lang="en-US" altLang="en-US"/>
              <a:t> </a:t>
            </a:r>
            <a:r>
              <a:rPr lang="en-US" altLang="en-US" err="1"/>
              <a:t>TensorRT를</a:t>
            </a:r>
            <a:r>
              <a:rPr lang="en-US" altLang="en-US"/>
              <a:t> </a:t>
            </a:r>
            <a:r>
              <a:rPr lang="en-US" altLang="en-US" err="1"/>
              <a:t>사용할</a:t>
            </a:r>
            <a:r>
              <a:rPr lang="en-US" altLang="en-US"/>
              <a:t> 수 </a:t>
            </a:r>
            <a:r>
              <a:rPr lang="en-US" altLang="en-US" err="1"/>
              <a:t>있게</a:t>
            </a:r>
            <a:r>
              <a:rPr lang="en-US" altLang="en-US"/>
              <a:t> </a:t>
            </a:r>
            <a:r>
              <a:rPr lang="en-US" altLang="en-US" err="1"/>
              <a:t>해줍니다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endParaRPr lang="en-US"/>
          </a:p>
          <a:p>
            <a:pPr indent="-298450">
              <a:buNone/>
            </a:pPr>
            <a:r>
              <a:rPr lang="en-US" err="1"/>
              <a:t>PyTorch</a:t>
            </a:r>
            <a:r>
              <a:rPr lang="ko-KR" altLang="en-US" err="1"/>
              <a:t>와</a:t>
            </a:r>
            <a:r>
              <a:rPr lang="en-US"/>
              <a:t> </a:t>
            </a:r>
            <a:r>
              <a:rPr lang="ko-KR" altLang="en-US" err="1"/>
              <a:t>자연스럽게</a:t>
            </a:r>
            <a:r>
              <a:rPr lang="en-US" altLang="en-US"/>
              <a:t> </a:t>
            </a:r>
            <a:r>
              <a:rPr lang="en-US" altLang="en-US" err="1"/>
              <a:t>연동해주는데</a:t>
            </a:r>
            <a:r>
              <a:rPr lang="en-US" altLang="en-US"/>
              <a:t> </a:t>
            </a:r>
            <a:r>
              <a:rPr lang="en-US" altLang="en-US" err="1"/>
              <a:t>PyTorch</a:t>
            </a:r>
            <a:r>
              <a:rPr lang="en-US" altLang="en-US"/>
              <a:t> </a:t>
            </a:r>
            <a:r>
              <a:rPr lang="en-US" altLang="en-US" err="1"/>
              <a:t>모델을</a:t>
            </a:r>
            <a:r>
              <a:rPr lang="en-US" altLang="en-US"/>
              <a:t> </a:t>
            </a:r>
            <a:r>
              <a:rPr lang="en-US" altLang="en-US" err="1"/>
              <a:t>TorchScript로</a:t>
            </a:r>
            <a:r>
              <a:rPr lang="en-US" altLang="en-US"/>
              <a:t> </a:t>
            </a:r>
            <a:r>
              <a:rPr lang="en-US" altLang="en-US" err="1"/>
              <a:t>변환</a:t>
            </a:r>
            <a:r>
              <a:rPr lang="en-US" altLang="en-US"/>
              <a:t> 후 </a:t>
            </a:r>
            <a:r>
              <a:rPr lang="en-US" altLang="en-US" err="1"/>
              <a:t>TensorRT로</a:t>
            </a:r>
            <a:r>
              <a:rPr lang="en-US" altLang="en-US"/>
              <a:t> </a:t>
            </a:r>
            <a:r>
              <a:rPr lang="en-US" altLang="en-US" err="1"/>
              <a:t>최적화를</a:t>
            </a:r>
            <a:r>
              <a:rPr lang="en-US" altLang="en-US"/>
              <a:t> </a:t>
            </a:r>
            <a:r>
              <a:rPr lang="en-US" altLang="en-US" err="1"/>
              <a:t>진행합니다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r>
              <a:rPr lang="ko-KR" altLang="en-US" err="1"/>
              <a:t>이때</a:t>
            </a:r>
            <a:r>
              <a:rPr lang="en-US" altLang="en-US"/>
              <a:t> 호환 </a:t>
            </a:r>
            <a:r>
              <a:rPr lang="en-US" altLang="en-US" err="1"/>
              <a:t>가능한</a:t>
            </a:r>
            <a:r>
              <a:rPr lang="en-US" altLang="en-US"/>
              <a:t> </a:t>
            </a:r>
            <a:r>
              <a:rPr lang="en-US" altLang="en-US" err="1"/>
              <a:t>연산만</a:t>
            </a:r>
            <a:r>
              <a:rPr lang="en-US" altLang="en-US"/>
              <a:t> </a:t>
            </a:r>
            <a:r>
              <a:rPr lang="en-US" altLang="en-US" err="1"/>
              <a:t>TensorRT로</a:t>
            </a:r>
            <a:r>
              <a:rPr lang="en-US" altLang="en-US"/>
              <a:t> </a:t>
            </a:r>
            <a:r>
              <a:rPr lang="en-US" altLang="en-US" err="1"/>
              <a:t>실행하며</a:t>
            </a:r>
            <a:r>
              <a:rPr lang="en-US" altLang="en-US"/>
              <a:t> </a:t>
            </a:r>
            <a:r>
              <a:rPr lang="en-US" altLang="en-US" err="1"/>
              <a:t>나머지는</a:t>
            </a:r>
            <a:r>
              <a:rPr lang="en-US" altLang="en-US"/>
              <a:t> </a:t>
            </a:r>
            <a:r>
              <a:rPr lang="en-US" altLang="en-US" err="1"/>
              <a:t>PyTorch에서</a:t>
            </a:r>
            <a:r>
              <a:rPr lang="en-US" altLang="en-US"/>
              <a:t> </a:t>
            </a:r>
            <a:r>
              <a:rPr lang="en-US" altLang="en-US" err="1"/>
              <a:t>처리하는</a:t>
            </a:r>
            <a:r>
              <a:rPr lang="en-US" altLang="en-US"/>
              <a:t> </a:t>
            </a:r>
            <a:r>
              <a:rPr lang="en-US" altLang="en-US" err="1"/>
              <a:t>방식입니다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endParaRPr lang="en-US"/>
          </a:p>
          <a:p>
            <a:pPr indent="-298450">
              <a:buNone/>
            </a:pPr>
            <a:r>
              <a:rPr lang="en-US"/>
              <a:t>CUDA </a:t>
            </a:r>
            <a:r>
              <a:rPr lang="ko-KR" altLang="en-US" err="1"/>
              <a:t>커널</a:t>
            </a:r>
            <a:r>
              <a:rPr lang="en-US" altLang="en-US"/>
              <a:t> </a:t>
            </a:r>
            <a:r>
              <a:rPr lang="en-US" altLang="en-US" err="1"/>
              <a:t>최적와</a:t>
            </a:r>
            <a:r>
              <a:rPr lang="en-US" altLang="en-US"/>
              <a:t>, </a:t>
            </a:r>
            <a:r>
              <a:rPr lang="en-US" altLang="en-US" err="1"/>
              <a:t>레이어</a:t>
            </a:r>
            <a:r>
              <a:rPr lang="en-US" altLang="en-US"/>
              <a:t> </a:t>
            </a:r>
            <a:r>
              <a:rPr lang="en-US" altLang="en-US" err="1"/>
              <a:t>최적화</a:t>
            </a:r>
            <a:r>
              <a:rPr lang="en-US" altLang="en-US"/>
              <a:t> </a:t>
            </a:r>
            <a:r>
              <a:rPr lang="en-US" altLang="en-US" err="1"/>
              <a:t>등을</a:t>
            </a:r>
            <a:r>
              <a:rPr lang="en-US" altLang="en-US"/>
              <a:t> Compile </a:t>
            </a:r>
            <a:r>
              <a:rPr lang="en-US" altLang="en-US" err="1"/>
              <a:t>과정에서</a:t>
            </a:r>
            <a:r>
              <a:rPr lang="en-US" altLang="en-US"/>
              <a:t> </a:t>
            </a:r>
            <a:r>
              <a:rPr lang="en-US" altLang="en-US" err="1"/>
              <a:t>진행해줘</a:t>
            </a:r>
            <a:r>
              <a:rPr lang="en-US" altLang="en-US"/>
              <a:t> Compile </a:t>
            </a:r>
            <a:r>
              <a:rPr lang="en-US" altLang="en-US" err="1"/>
              <a:t>시간이</a:t>
            </a:r>
            <a:r>
              <a:rPr lang="en-US" altLang="en-US"/>
              <a:t> </a:t>
            </a:r>
            <a:r>
              <a:rPr lang="en-US" altLang="en-US" err="1"/>
              <a:t>오래걸려</a:t>
            </a:r>
            <a:r>
              <a:rPr lang="en-US" altLang="en-US"/>
              <a:t> AOT </a:t>
            </a:r>
            <a:r>
              <a:rPr lang="en-US" altLang="en-US" err="1"/>
              <a:t>방식을</a:t>
            </a:r>
            <a:r>
              <a:rPr lang="en-US" altLang="en-US"/>
              <a:t> </a:t>
            </a:r>
            <a:r>
              <a:rPr lang="en-US" altLang="en-US" err="1"/>
              <a:t>주로</a:t>
            </a:r>
            <a:r>
              <a:rPr lang="en-US" altLang="en-US"/>
              <a:t> </a:t>
            </a:r>
            <a:r>
              <a:rPr lang="en-US" altLang="en-US" err="1"/>
              <a:t>사용합니다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endParaRPr lang="en-US" b="1"/>
          </a:p>
          <a:p>
            <a:pPr indent="-298450">
              <a:buNone/>
            </a:pPr>
            <a:r>
              <a:rPr lang="ko-KR" altLang="en-US" err="1"/>
              <a:t>이렇게</a:t>
            </a:r>
            <a:r>
              <a:rPr lang="en-US" altLang="en-US"/>
              <a:t> </a:t>
            </a:r>
            <a:r>
              <a:rPr lang="en-US" altLang="en-US" err="1"/>
              <a:t>TensorRT로</a:t>
            </a:r>
            <a:r>
              <a:rPr lang="en-US" altLang="en-US"/>
              <a:t> </a:t>
            </a:r>
            <a:r>
              <a:rPr lang="en-US" altLang="en-US" err="1"/>
              <a:t>Compile된</a:t>
            </a:r>
            <a:r>
              <a:rPr lang="en-US" altLang="en-US"/>
              <a:t> </a:t>
            </a:r>
            <a:r>
              <a:rPr lang="en-US" altLang="en-US" err="1"/>
              <a:t>모델은</a:t>
            </a:r>
            <a:r>
              <a:rPr lang="en-US" altLang="en-US"/>
              <a:t> </a:t>
            </a:r>
            <a:r>
              <a:rPr lang="en-US" altLang="en-US" err="1"/>
              <a:t>현재</a:t>
            </a:r>
            <a:r>
              <a:rPr lang="en-US" altLang="en-US"/>
              <a:t> </a:t>
            </a:r>
            <a:r>
              <a:rPr lang="en-US" altLang="en-US" err="1"/>
              <a:t>사용중인</a:t>
            </a:r>
            <a:r>
              <a:rPr lang="en-US" altLang="en-US"/>
              <a:t> </a:t>
            </a:r>
            <a:r>
              <a:rPr lang="en-US" altLang="en-US" err="1"/>
              <a:t>GPU에</a:t>
            </a:r>
            <a:r>
              <a:rPr lang="en-US" altLang="en-US"/>
              <a:t> </a:t>
            </a:r>
            <a:r>
              <a:rPr lang="en-US" altLang="en-US" err="1"/>
              <a:t>최적화되어</a:t>
            </a:r>
            <a:r>
              <a:rPr lang="en-US" altLang="en-US"/>
              <a:t> 몇 </a:t>
            </a:r>
            <a:r>
              <a:rPr lang="en-US" altLang="en-US" err="1"/>
              <a:t>배는</a:t>
            </a:r>
            <a:r>
              <a:rPr lang="en-US" altLang="en-US"/>
              <a:t> </a:t>
            </a:r>
            <a:r>
              <a:rPr lang="en-US" altLang="en-US" err="1"/>
              <a:t>빠른</a:t>
            </a:r>
            <a:r>
              <a:rPr lang="en-US" altLang="en-US"/>
              <a:t> </a:t>
            </a:r>
            <a:r>
              <a:rPr lang="en-US" altLang="en-US" err="1"/>
              <a:t>추론</a:t>
            </a:r>
            <a:r>
              <a:rPr lang="en-US" altLang="en-US"/>
              <a:t> </a:t>
            </a:r>
            <a:r>
              <a:rPr lang="en-US" altLang="en-US" err="1"/>
              <a:t>속도를</a:t>
            </a:r>
            <a:r>
              <a:rPr lang="en-US" altLang="en-US"/>
              <a:t> </a:t>
            </a:r>
            <a:r>
              <a:rPr lang="en-US" altLang="en-US" err="1"/>
              <a:t>제공합니다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endParaRPr lang="en-US"/>
          </a:p>
          <a:p>
            <a:pPr indent="-298450">
              <a:buNone/>
            </a:pPr>
            <a:r>
              <a:rPr lang="ko-KR" altLang="en-US" err="1"/>
              <a:t>잠깐</a:t>
            </a:r>
            <a:r>
              <a:rPr lang="en-US" altLang="en-US"/>
              <a:t> </a:t>
            </a:r>
            <a:r>
              <a:rPr lang="en-US" altLang="en-US" err="1"/>
              <a:t>언급한</a:t>
            </a:r>
            <a:r>
              <a:rPr lang="en-US" altLang="en-US"/>
              <a:t> </a:t>
            </a:r>
            <a:r>
              <a:rPr lang="en-US" altLang="en-US" err="1"/>
              <a:t>TorchScirpt는</a:t>
            </a:r>
            <a:r>
              <a:rPr lang="en-US" altLang="en-US"/>
              <a:t> </a:t>
            </a:r>
            <a:r>
              <a:rPr lang="en-US" altLang="en-US" err="1"/>
              <a:t>PyTorch</a:t>
            </a:r>
            <a:r>
              <a:rPr lang="en-US" altLang="en-US"/>
              <a:t> </a:t>
            </a:r>
            <a:r>
              <a:rPr lang="en-US" altLang="en-US" err="1"/>
              <a:t>모델을</a:t>
            </a:r>
            <a:r>
              <a:rPr lang="en-US" altLang="en-US"/>
              <a:t> </a:t>
            </a:r>
            <a:r>
              <a:rPr lang="en-US" altLang="en-US" err="1"/>
              <a:t>최적화할</a:t>
            </a:r>
            <a:r>
              <a:rPr lang="en-US" altLang="en-US"/>
              <a:t> 수 </a:t>
            </a:r>
            <a:r>
              <a:rPr lang="en-US" altLang="en-US" err="1"/>
              <a:t>있는</a:t>
            </a:r>
            <a:r>
              <a:rPr lang="en-US" altLang="en-US"/>
              <a:t> </a:t>
            </a:r>
            <a:r>
              <a:rPr lang="en-US" altLang="en-US" err="1"/>
              <a:t>중간</a:t>
            </a:r>
            <a:r>
              <a:rPr lang="en-US" altLang="en-US"/>
              <a:t> </a:t>
            </a:r>
            <a:r>
              <a:rPr lang="en-US" altLang="en-US" err="1"/>
              <a:t>표현</a:t>
            </a:r>
            <a:r>
              <a:rPr lang="en-US" altLang="en-US"/>
              <a:t> (IR, Intermediate Representation)</a:t>
            </a:r>
            <a:r>
              <a:rPr lang="en-US" altLang="en-US" err="1"/>
              <a:t>입니다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r>
              <a:rPr lang="en-US" err="1"/>
              <a:t>PyTorch</a:t>
            </a:r>
            <a:r>
              <a:rPr lang="ko-KR" altLang="en-US" err="1"/>
              <a:t>를</a:t>
            </a:r>
            <a:r>
              <a:rPr lang="en-US"/>
              <a:t> </a:t>
            </a:r>
            <a:r>
              <a:rPr lang="en-US" err="1"/>
              <a:t>TorchScript</a:t>
            </a:r>
            <a:r>
              <a:rPr lang="ko-KR" altLang="en-US" err="1"/>
              <a:t>로</a:t>
            </a:r>
            <a:r>
              <a:rPr lang="en-US"/>
              <a:t> </a:t>
            </a:r>
            <a:r>
              <a:rPr lang="ko-KR" altLang="en-US" err="1"/>
              <a:t>변환하면</a:t>
            </a:r>
            <a:r>
              <a:rPr lang="en-US" altLang="en-US"/>
              <a:t> C++ 및 </a:t>
            </a:r>
            <a:r>
              <a:rPr lang="en-US" altLang="en-US" err="1"/>
              <a:t>임베디드</a:t>
            </a:r>
            <a:r>
              <a:rPr lang="en-US" altLang="en-US"/>
              <a:t> </a:t>
            </a:r>
            <a:r>
              <a:rPr lang="en-US" altLang="en-US" err="1"/>
              <a:t>환경에서도</a:t>
            </a:r>
            <a:r>
              <a:rPr lang="en-US" altLang="en-US"/>
              <a:t> </a:t>
            </a:r>
            <a:r>
              <a:rPr lang="en-US" altLang="en-US" err="1"/>
              <a:t>실행이</a:t>
            </a:r>
            <a:r>
              <a:rPr lang="en-US" altLang="en-US"/>
              <a:t> </a:t>
            </a:r>
            <a:r>
              <a:rPr lang="en-US" altLang="en-US" err="1"/>
              <a:t>가능하고</a:t>
            </a:r>
            <a:r>
              <a:rPr lang="en-US" altLang="en-US"/>
              <a:t> JIT </a:t>
            </a:r>
            <a:r>
              <a:rPr lang="en-US" altLang="en-US" err="1"/>
              <a:t>Compiler를</a:t>
            </a:r>
            <a:r>
              <a:rPr lang="en-US" altLang="en-US"/>
              <a:t> </a:t>
            </a:r>
            <a:r>
              <a:rPr lang="en-US" altLang="en-US" err="1"/>
              <a:t>활용한</a:t>
            </a:r>
            <a:r>
              <a:rPr lang="en-US" altLang="en-US"/>
              <a:t> </a:t>
            </a:r>
            <a:r>
              <a:rPr lang="en-US" altLang="en-US" err="1"/>
              <a:t>모델</a:t>
            </a:r>
            <a:r>
              <a:rPr lang="en-US" altLang="en-US"/>
              <a:t> </a:t>
            </a:r>
            <a:r>
              <a:rPr lang="en-US" altLang="en-US" err="1"/>
              <a:t>최적화도</a:t>
            </a:r>
            <a:r>
              <a:rPr lang="en-US" altLang="en-US"/>
              <a:t> </a:t>
            </a:r>
            <a:r>
              <a:rPr lang="en-US" altLang="en-US" err="1"/>
              <a:t>지원합니다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r>
              <a:rPr lang="ko-KR" altLang="en-US" err="1"/>
              <a:t>프로덕션</a:t>
            </a:r>
            <a:r>
              <a:rPr lang="en-US" altLang="en-US"/>
              <a:t> </a:t>
            </a:r>
            <a:r>
              <a:rPr lang="en-US" altLang="en-US" err="1"/>
              <a:t>환경에서</a:t>
            </a:r>
            <a:r>
              <a:rPr lang="en-US" altLang="en-US"/>
              <a:t> </a:t>
            </a:r>
            <a:r>
              <a:rPr lang="en-US" altLang="en-US" err="1"/>
              <a:t>모델을</a:t>
            </a:r>
            <a:r>
              <a:rPr lang="en-US" altLang="en-US"/>
              <a:t> </a:t>
            </a:r>
            <a:r>
              <a:rPr lang="en-US" altLang="en-US" err="1"/>
              <a:t>효과적으로</a:t>
            </a:r>
            <a:r>
              <a:rPr lang="en-US" altLang="en-US"/>
              <a:t> </a:t>
            </a:r>
            <a:r>
              <a:rPr lang="en-US" altLang="en-US" err="1"/>
              <a:t>배포할</a:t>
            </a:r>
            <a:r>
              <a:rPr lang="en-US" altLang="en-US"/>
              <a:t> 수 </a:t>
            </a:r>
            <a:r>
              <a:rPr lang="en-US" altLang="en-US" err="1"/>
              <a:t>있습니다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endParaRPr lang="en-US"/>
          </a:p>
          <a:p>
            <a:pPr indent="-298450">
              <a:buNone/>
            </a:pPr>
            <a:r>
              <a:rPr lang="ko-KR" altLang="en-US"/>
              <a:t>즉</a:t>
            </a:r>
            <a:r>
              <a:rPr lang="en-US"/>
              <a:t>, Torch-</a:t>
            </a:r>
            <a:r>
              <a:rPr lang="en-US" err="1"/>
              <a:t>TensorRT</a:t>
            </a:r>
            <a:r>
              <a:rPr lang="ko-KR" altLang="en-US" err="1"/>
              <a:t>는</a:t>
            </a:r>
            <a:r>
              <a:rPr lang="en-US"/>
              <a:t> </a:t>
            </a:r>
            <a:r>
              <a:rPr lang="en-US" err="1"/>
              <a:t>TorchScript</a:t>
            </a:r>
            <a:r>
              <a:rPr lang="ko-KR" altLang="en-US" err="1"/>
              <a:t>를</a:t>
            </a:r>
            <a:r>
              <a:rPr lang="en-US"/>
              <a:t> </a:t>
            </a:r>
            <a:r>
              <a:rPr lang="ko-KR" altLang="en-US" err="1"/>
              <a:t>활용하며</a:t>
            </a:r>
            <a:r>
              <a:rPr lang="en-US" altLang="en-US"/>
              <a:t> </a:t>
            </a:r>
            <a:r>
              <a:rPr lang="en-US" altLang="en-US" err="1"/>
              <a:t>TensorRT의</a:t>
            </a:r>
            <a:r>
              <a:rPr lang="en-US" altLang="en-US"/>
              <a:t> </a:t>
            </a:r>
            <a:r>
              <a:rPr lang="en-US" altLang="en-US" err="1"/>
              <a:t>강력한</a:t>
            </a:r>
            <a:r>
              <a:rPr lang="en-US" altLang="en-US"/>
              <a:t> </a:t>
            </a:r>
            <a:r>
              <a:rPr lang="en-US" altLang="en-US" err="1"/>
              <a:t>최적화</a:t>
            </a:r>
            <a:r>
              <a:rPr lang="en-US" altLang="en-US"/>
              <a:t> </a:t>
            </a:r>
            <a:r>
              <a:rPr lang="en-US" altLang="en-US" err="1"/>
              <a:t>기능을</a:t>
            </a:r>
            <a:r>
              <a:rPr lang="en-US" altLang="en-US"/>
              <a:t> </a:t>
            </a:r>
            <a:r>
              <a:rPr lang="en-US" altLang="en-US" err="1"/>
              <a:t>PyTorch</a:t>
            </a:r>
            <a:r>
              <a:rPr lang="en-US" altLang="en-US"/>
              <a:t> </a:t>
            </a:r>
            <a:r>
              <a:rPr lang="en-US" altLang="en-US" err="1"/>
              <a:t>환경에서도</a:t>
            </a:r>
            <a:r>
              <a:rPr lang="en-US" altLang="en-US"/>
              <a:t> </a:t>
            </a:r>
            <a:r>
              <a:rPr lang="en-US" altLang="en-US" err="1"/>
              <a:t>쉽게</a:t>
            </a:r>
            <a:r>
              <a:rPr lang="en-US" altLang="en-US"/>
              <a:t> </a:t>
            </a:r>
            <a:r>
              <a:rPr lang="en-US" altLang="en-US" err="1"/>
              <a:t>사용할</a:t>
            </a:r>
            <a:r>
              <a:rPr lang="en-US" altLang="en-US"/>
              <a:t> 수 </a:t>
            </a:r>
            <a:r>
              <a:rPr lang="en-US" altLang="en-US" err="1"/>
              <a:t>있도록</a:t>
            </a:r>
            <a:r>
              <a:rPr lang="en-US" altLang="en-US"/>
              <a:t> </a:t>
            </a:r>
            <a:r>
              <a:rPr lang="en-US" altLang="en-US" err="1"/>
              <a:t>지원해줍니다</a:t>
            </a:r>
            <a:r>
              <a:rPr lang="en-US" altLang="en-US"/>
              <a:t>.</a:t>
            </a:r>
            <a:endParaRPr lang="en-US"/>
          </a:p>
          <a:p>
            <a:pPr indent="-298450">
              <a:buNone/>
            </a:pPr>
            <a:r>
              <a:rPr lang="en-US" b="1"/>
              <a:t>​</a:t>
            </a:r>
            <a:endParaRPr lang="en-US" altLang="en-US" b="1"/>
          </a:p>
          <a:p>
            <a:pPr indent="-298450">
              <a:buNone/>
            </a:pPr>
            <a:r>
              <a:rPr lang="ko-KR" altLang="en-US" b="1"/>
              <a:t>그래서</a:t>
            </a:r>
            <a:r>
              <a:rPr lang="en-US" altLang="en-US" b="1"/>
              <a:t> </a:t>
            </a:r>
            <a:r>
              <a:rPr lang="en-US" altLang="en-US" b="1" err="1"/>
              <a:t>저희는</a:t>
            </a:r>
            <a:r>
              <a:rPr lang="en-US" altLang="en-US" b="1"/>
              <a:t> </a:t>
            </a:r>
            <a:r>
              <a:rPr lang="en-US" altLang="en-US" b="1" err="1"/>
              <a:t>학습한</a:t>
            </a:r>
            <a:r>
              <a:rPr lang="en-US" altLang="en-US" b="1"/>
              <a:t> </a:t>
            </a:r>
            <a:r>
              <a:rPr lang="en-US" altLang="en-US" b="1" err="1"/>
              <a:t>모델을</a:t>
            </a:r>
            <a:r>
              <a:rPr lang="en-US" altLang="en-US" b="1"/>
              <a:t> AOT(Ahead of time), </a:t>
            </a:r>
            <a:r>
              <a:rPr lang="en-US" altLang="en-US" b="1" err="1"/>
              <a:t>모델을</a:t>
            </a:r>
            <a:r>
              <a:rPr lang="en-US" altLang="en-US" b="1"/>
              <a:t> </a:t>
            </a:r>
            <a:r>
              <a:rPr lang="en-US" altLang="en-US" b="1" err="1"/>
              <a:t>사용하지</a:t>
            </a:r>
            <a:r>
              <a:rPr lang="en-US" altLang="en-US" b="1"/>
              <a:t> 전 </a:t>
            </a:r>
            <a:r>
              <a:rPr lang="en-US" altLang="en-US" b="1" err="1"/>
              <a:t>미리</a:t>
            </a:r>
            <a:r>
              <a:rPr lang="en-US" altLang="en-US" b="1"/>
              <a:t> </a:t>
            </a:r>
            <a:r>
              <a:rPr lang="en-US" altLang="en-US" b="1" err="1"/>
              <a:t>Compile해</a:t>
            </a:r>
            <a:r>
              <a:rPr lang="en-US" altLang="en-US" b="1"/>
              <a:t> </a:t>
            </a:r>
            <a:r>
              <a:rPr lang="en-US" altLang="en-US" b="1" err="1"/>
              <a:t>저장한</a:t>
            </a:r>
            <a:r>
              <a:rPr lang="en-US" altLang="en-US" b="1"/>
              <a:t> </a:t>
            </a:r>
            <a:r>
              <a:rPr lang="en-US" altLang="en-US" b="1" err="1"/>
              <a:t>다음</a:t>
            </a:r>
            <a:r>
              <a:rPr lang="en-US" altLang="en-US" b="1"/>
              <a:t> </a:t>
            </a:r>
            <a:r>
              <a:rPr lang="en-US" altLang="en-US" b="1" err="1"/>
              <a:t>추론</a:t>
            </a:r>
            <a:r>
              <a:rPr lang="en-US" altLang="en-US" b="1"/>
              <a:t> </a:t>
            </a:r>
            <a:r>
              <a:rPr lang="en-US" altLang="en-US" b="1" err="1"/>
              <a:t>과정에서</a:t>
            </a:r>
            <a:r>
              <a:rPr lang="en-US" altLang="en-US" b="1"/>
              <a:t> </a:t>
            </a:r>
            <a:r>
              <a:rPr lang="en-US" altLang="en-US" b="1" err="1"/>
              <a:t>사용해</a:t>
            </a:r>
            <a:r>
              <a:rPr lang="en-US" altLang="en-US" b="1"/>
              <a:t> </a:t>
            </a:r>
            <a:r>
              <a:rPr lang="en-US" altLang="en-US" b="1" err="1"/>
              <a:t>보다</a:t>
            </a:r>
            <a:r>
              <a:rPr lang="en-US" altLang="en-US" b="1"/>
              <a:t> </a:t>
            </a:r>
            <a:r>
              <a:rPr lang="en-US" altLang="en-US" b="1" err="1"/>
              <a:t>빠른</a:t>
            </a:r>
            <a:r>
              <a:rPr lang="en-US" altLang="en-US" b="1"/>
              <a:t> </a:t>
            </a:r>
            <a:r>
              <a:rPr lang="en-US" altLang="en-US" b="1" err="1"/>
              <a:t>추론을</a:t>
            </a:r>
            <a:r>
              <a:rPr lang="en-US" altLang="en-US" b="1"/>
              <a:t> </a:t>
            </a:r>
            <a:r>
              <a:rPr lang="en-US" altLang="en-US" b="1" err="1"/>
              <a:t>가능하게</a:t>
            </a:r>
            <a:r>
              <a:rPr lang="en-US" altLang="en-US" b="1"/>
              <a:t> </a:t>
            </a:r>
            <a:r>
              <a:rPr lang="en-US" altLang="en-US" b="1" err="1"/>
              <a:t>했습니다</a:t>
            </a:r>
            <a:r>
              <a:rPr lang="en-US" altLang="en-US" b="1"/>
              <a:t>.</a:t>
            </a:r>
            <a:endParaRPr lang="en-US" b="1"/>
          </a:p>
          <a:p>
            <a:pPr indent="-298450">
              <a:buNone/>
            </a:pPr>
            <a:endParaRPr lang="ko-KR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187DCD25-ADE4-2371-9C77-EDCDA0EEF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503634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E60CB93-0F4E-3D19-B592-1A76D9C7A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3:notes">
            <a:extLst>
              <a:ext uri="{FF2B5EF4-FFF2-40B4-BE49-F238E27FC236}">
                <a16:creationId xmlns:a16="http://schemas.microsoft.com/office/drawing/2014/main" id="{F680FFD4-8888-F324-2BB4-AD6991DC5C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11;p3:notes">
            <a:extLst>
              <a:ext uri="{FF2B5EF4-FFF2-40B4-BE49-F238E27FC236}">
                <a16:creationId xmlns:a16="http://schemas.microsoft.com/office/drawing/2014/main" id="{49C7E052-AD4E-87CF-8E1E-E84A3160F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41544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3:notes">
            <a:extLst>
              <a:ext uri="{FF2B5EF4-FFF2-40B4-BE49-F238E27FC236}">
                <a16:creationId xmlns:a16="http://schemas.microsoft.com/office/drawing/2014/main" id="{C9AE3FA5-C12A-5567-CD24-968F04275F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11;p3:notes">
            <a:extLst>
              <a:ext uri="{FF2B5EF4-FFF2-40B4-BE49-F238E27FC236}">
                <a16:creationId xmlns:a16="http://schemas.microsoft.com/office/drawing/2014/main" id="{6C3F8793-D5EC-BF62-398A-BDD864813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43F2CC-0D3C-7065-DA3E-00E5A1D5B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40207860-A32D-40FF-C14E-D4268EF9AA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C6781348-65C5-F66C-8731-C72BC917F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437581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AA33C6-5DE9-AA33-0E2B-56A8DCD4B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9A82133C-6A64-198C-1ED6-7C823C2299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432393E7-8B50-EE3D-11AF-1F717C2F9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524583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A889B2-313B-070A-4738-403BDB359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3:notes">
            <a:extLst>
              <a:ext uri="{FF2B5EF4-FFF2-40B4-BE49-F238E27FC236}">
                <a16:creationId xmlns:a16="http://schemas.microsoft.com/office/drawing/2014/main" id="{FF862982-AC0A-C271-2DB5-754EBCC681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11;p3:notes">
            <a:extLst>
              <a:ext uri="{FF2B5EF4-FFF2-40B4-BE49-F238E27FC236}">
                <a16:creationId xmlns:a16="http://schemas.microsoft.com/office/drawing/2014/main" id="{FB9C5AFF-0345-F9D9-1E0E-67592FAEA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1303166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8716055-EB11-B16F-8622-7F63D718D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4E9C2C7C-DE8F-DF73-1D5C-E21765230B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E7F61324-9195-B522-3424-43F371EEA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782987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9872E8-354E-EB39-E572-FDFDE096C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3866F949-91DF-6416-443D-CAFCE99864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878E40BA-A998-5F0C-E3DC-E3746E072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874322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7;p12:notes">
            <a:extLst>
              <a:ext uri="{FF2B5EF4-FFF2-40B4-BE49-F238E27FC236}">
                <a16:creationId xmlns:a16="http://schemas.microsoft.com/office/drawing/2014/main" id="{84C8063B-3B1F-1E75-F951-68B4097845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238;p12:notes">
            <a:extLst>
              <a:ext uri="{FF2B5EF4-FFF2-40B4-BE49-F238E27FC236}">
                <a16:creationId xmlns:a16="http://schemas.microsoft.com/office/drawing/2014/main" id="{EF6B698B-F1ED-FB72-EEC9-62B0711BC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C547BA39-69E3-F011-7550-2057C25D25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1D67D8B4-D066-AD31-AA35-865DF9FF5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5B7F45-013A-393D-7EFA-9C6B17D6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44F87D6E-457D-F276-16F7-C3CDE10C8C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ko-KR" altLang="en-US" err="1"/>
              <a:t>공부공ㄱ</a:t>
            </a:r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1C0F8397-050B-2D11-2D1A-9F14A1BA2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9177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A01E7B-B5AB-A217-B0C0-2073C8124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18FCD291-E37B-D755-F5C8-78347586CA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903E80C9-549C-F113-DA51-1DB45688A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0551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5F3CDB-8BA1-7D2E-299C-F7C7A5E4A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3:notes">
            <a:extLst>
              <a:ext uri="{FF2B5EF4-FFF2-40B4-BE49-F238E27FC236}">
                <a16:creationId xmlns:a16="http://schemas.microsoft.com/office/drawing/2014/main" id="{878DC6DC-5581-C748-D9FB-2C7AB44630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11;p3:notes">
            <a:extLst>
              <a:ext uri="{FF2B5EF4-FFF2-40B4-BE49-F238E27FC236}">
                <a16:creationId xmlns:a16="http://schemas.microsoft.com/office/drawing/2014/main" id="{8BD1B4A1-E53B-DB1D-8279-16731DF09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14953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613AA24-F824-DC90-CD19-54AA0F496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0C49F55D-DF17-D514-23F5-6D62E1C30D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7D5122F3-D15D-ED4A-AC70-7DC857139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196034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14B5B3-CB17-EF3A-DA62-4A6861D9B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:notes">
            <a:extLst>
              <a:ext uri="{FF2B5EF4-FFF2-40B4-BE49-F238E27FC236}">
                <a16:creationId xmlns:a16="http://schemas.microsoft.com/office/drawing/2014/main" id="{8B4FDC19-B942-E4EB-1F5B-5A2E2B19C4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Google Shape;120;p4:notes">
            <a:extLst>
              <a:ext uri="{FF2B5EF4-FFF2-40B4-BE49-F238E27FC236}">
                <a16:creationId xmlns:a16="http://schemas.microsoft.com/office/drawing/2014/main" id="{1FD5AA90-C901-45D6-71B1-A194B235B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37345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4">
            <a:extLst>
              <a:ext uri="{FF2B5EF4-FFF2-40B4-BE49-F238E27FC236}">
                <a16:creationId xmlns:a16="http://schemas.microsoft.com/office/drawing/2014/main" id="{9BEE85C9-24FE-02BB-2550-5C6373AC49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13;p14">
            <a:extLst>
              <a:ext uri="{FF2B5EF4-FFF2-40B4-BE49-F238E27FC236}">
                <a16:creationId xmlns:a16="http://schemas.microsoft.com/office/drawing/2014/main" id="{2122518F-D497-660F-96DE-26D3CA389A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14;p14">
            <a:extLst>
              <a:ext uri="{FF2B5EF4-FFF2-40B4-BE49-F238E27FC236}">
                <a16:creationId xmlns:a16="http://schemas.microsoft.com/office/drawing/2014/main" id="{D8AECE92-973D-DEDE-C281-4F06340765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D4B4D-CD9C-724A-A352-1D43FCE12CF0}" type="slidenum">
              <a:t>‹#›</a:t>
            </a:fld>
            <a:endParaRPr lang="ko-KR" altLang="en-US"/>
          </a:p>
        </p:txBody>
      </p:sp>
      <p:sp>
        <p:nvSpPr>
          <p:cNvPr id="5" name="액자 4">
            <a:extLst>
              <a:ext uri="{FF2B5EF4-FFF2-40B4-BE49-F238E27FC236}">
                <a16:creationId xmlns:a16="http://schemas.microsoft.com/office/drawing/2014/main" id="{538484E2-4A5A-7722-1DEE-C3161E8280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158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23">
            <a:extLst>
              <a:ext uri="{FF2B5EF4-FFF2-40B4-BE49-F238E27FC236}">
                <a16:creationId xmlns:a16="http://schemas.microsoft.com/office/drawing/2014/main" id="{BDE25B66-A64A-601B-5361-2AD91E60ED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70;p23">
            <a:extLst>
              <a:ext uri="{FF2B5EF4-FFF2-40B4-BE49-F238E27FC236}">
                <a16:creationId xmlns:a16="http://schemas.microsoft.com/office/drawing/2014/main" id="{A0F29EC4-6E8F-797C-239E-89E5C177D19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 rot="5400013">
            <a:off x="3920335" y="-1256505"/>
            <a:ext cx="4351336" cy="10515600"/>
          </a:xfrm>
        </p:spPr>
        <p:txBody>
          <a:bodyPr/>
          <a:lstStyle>
            <a:lvl1pPr indent="-342900">
              <a:buSzPts val="1800"/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71;p23">
            <a:extLst>
              <a:ext uri="{FF2B5EF4-FFF2-40B4-BE49-F238E27FC236}">
                <a16:creationId xmlns:a16="http://schemas.microsoft.com/office/drawing/2014/main" id="{92310DB4-2F82-598D-0040-7BC20A9E34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72;p23">
            <a:extLst>
              <a:ext uri="{FF2B5EF4-FFF2-40B4-BE49-F238E27FC236}">
                <a16:creationId xmlns:a16="http://schemas.microsoft.com/office/drawing/2014/main" id="{D76020CA-16A4-7832-0953-474E3FF174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6" name="Google Shape;73;p23">
            <a:extLst>
              <a:ext uri="{FF2B5EF4-FFF2-40B4-BE49-F238E27FC236}">
                <a16:creationId xmlns:a16="http://schemas.microsoft.com/office/drawing/2014/main" id="{3121BED7-F3ED-B314-9A0F-811DB17D1D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699776-1F37-B345-B88C-D73DDED7ED1C}" type="slidenum">
              <a:t>‹#›</a:t>
            </a:fld>
            <a:endParaRPr lang="ko-KR" altLang="en-US"/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C33FF667-23E9-5365-2B03-88605F5E99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037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;p24">
            <a:extLst>
              <a:ext uri="{FF2B5EF4-FFF2-40B4-BE49-F238E27FC236}">
                <a16:creationId xmlns:a16="http://schemas.microsoft.com/office/drawing/2014/main" id="{0AA74681-B4F0-E07F-F0CC-5DB32B08BC1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 rot="5400013">
            <a:off x="7133436" y="1956596"/>
            <a:ext cx="5811834" cy="26289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76;p24">
            <a:extLst>
              <a:ext uri="{FF2B5EF4-FFF2-40B4-BE49-F238E27FC236}">
                <a16:creationId xmlns:a16="http://schemas.microsoft.com/office/drawing/2014/main" id="{AB002E17-1A2B-3B2A-E432-863DF826F8C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 rot="5400013">
            <a:off x="1799434" y="-596102"/>
            <a:ext cx="5811834" cy="7734296"/>
          </a:xfrm>
        </p:spPr>
        <p:txBody>
          <a:bodyPr/>
          <a:lstStyle>
            <a:lvl1pPr indent="-342900">
              <a:buSzPts val="1800"/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77;p24">
            <a:extLst>
              <a:ext uri="{FF2B5EF4-FFF2-40B4-BE49-F238E27FC236}">
                <a16:creationId xmlns:a16="http://schemas.microsoft.com/office/drawing/2014/main" id="{A66C8E46-AE57-6510-FE17-0026DCABB1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78;p24">
            <a:extLst>
              <a:ext uri="{FF2B5EF4-FFF2-40B4-BE49-F238E27FC236}">
                <a16:creationId xmlns:a16="http://schemas.microsoft.com/office/drawing/2014/main" id="{D31F636D-653B-8B9C-B6EF-0EB935D585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6" name="Google Shape;79;p24">
            <a:extLst>
              <a:ext uri="{FF2B5EF4-FFF2-40B4-BE49-F238E27FC236}">
                <a16:creationId xmlns:a16="http://schemas.microsoft.com/office/drawing/2014/main" id="{5EB6417B-3E5A-EB77-DA79-D5A218C356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026A26-E9F1-1A47-A60C-653E6FFBDDEE}" type="slidenum">
              <a:t>‹#›</a:t>
            </a:fld>
            <a:endParaRPr lang="ko-KR" altLang="en-US"/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E4357B2A-303E-304A-DC7F-87DD41144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455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15">
            <a:extLst>
              <a:ext uri="{FF2B5EF4-FFF2-40B4-BE49-F238E27FC236}">
                <a16:creationId xmlns:a16="http://schemas.microsoft.com/office/drawing/2014/main" id="{4EB8E8AD-457E-4E67-621B-78D8EA0708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17;p15">
            <a:extLst>
              <a:ext uri="{FF2B5EF4-FFF2-40B4-BE49-F238E27FC236}">
                <a16:creationId xmlns:a16="http://schemas.microsoft.com/office/drawing/2014/main" id="{C3BC660B-D983-F4F6-AFAB-62DCBAFCD4A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indent="-342900">
              <a:buSzPts val="1800"/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12" name="액자 11">
            <a:extLst>
              <a:ext uri="{FF2B5EF4-FFF2-40B4-BE49-F238E27FC236}">
                <a16:creationId xmlns:a16="http://schemas.microsoft.com/office/drawing/2014/main" id="{BACB12C4-C588-6152-2C99-C25563C964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12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16">
            <a:extLst>
              <a:ext uri="{FF2B5EF4-FFF2-40B4-BE49-F238E27FC236}">
                <a16:creationId xmlns:a16="http://schemas.microsoft.com/office/drawing/2014/main" id="{84D01864-43DD-5682-47B8-97FDCB6C87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23;p16">
            <a:extLst>
              <a:ext uri="{FF2B5EF4-FFF2-40B4-BE49-F238E27FC236}">
                <a16:creationId xmlns:a16="http://schemas.microsoft.com/office/drawing/2014/main" id="{DD55A28B-BF17-3B0E-0476-26F299F854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24;p16">
            <a:extLst>
              <a:ext uri="{FF2B5EF4-FFF2-40B4-BE49-F238E27FC236}">
                <a16:creationId xmlns:a16="http://schemas.microsoft.com/office/drawing/2014/main" id="{89585EDB-7E84-F172-67CF-5F06F71E5F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25;p16">
            <a:extLst>
              <a:ext uri="{FF2B5EF4-FFF2-40B4-BE49-F238E27FC236}">
                <a16:creationId xmlns:a16="http://schemas.microsoft.com/office/drawing/2014/main" id="{7E2B16A5-D707-A370-585D-F2C653715B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6" name="Google Shape;26;p16">
            <a:extLst>
              <a:ext uri="{FF2B5EF4-FFF2-40B4-BE49-F238E27FC236}">
                <a16:creationId xmlns:a16="http://schemas.microsoft.com/office/drawing/2014/main" id="{806B7105-82B7-E4AB-F9D4-546121703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1EA6FC-6D32-6B4B-9D48-8EE3E59D1C4F}" type="slidenum">
              <a:t>‹#›</a:t>
            </a:fld>
            <a:endParaRPr lang="ko-KR" altLang="en-US"/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9328A98D-B23B-7603-ED7D-DDBC2CA037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54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17">
            <a:extLst>
              <a:ext uri="{FF2B5EF4-FFF2-40B4-BE49-F238E27FC236}">
                <a16:creationId xmlns:a16="http://schemas.microsoft.com/office/drawing/2014/main" id="{68F7329C-DE4E-32FE-B103-01C457DC2D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29;p17">
            <a:extLst>
              <a:ext uri="{FF2B5EF4-FFF2-40B4-BE49-F238E27FC236}">
                <a16:creationId xmlns:a16="http://schemas.microsoft.com/office/drawing/2014/main" id="{9FABE182-6719-A8CE-B076-66EC64815E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indent="-228600"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30;p17">
            <a:extLst>
              <a:ext uri="{FF2B5EF4-FFF2-40B4-BE49-F238E27FC236}">
                <a16:creationId xmlns:a16="http://schemas.microsoft.com/office/drawing/2014/main" id="{4D5C9AA9-2849-071C-0767-7BE3528EB6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31;p17">
            <a:extLst>
              <a:ext uri="{FF2B5EF4-FFF2-40B4-BE49-F238E27FC236}">
                <a16:creationId xmlns:a16="http://schemas.microsoft.com/office/drawing/2014/main" id="{99D70176-FE20-11AC-BC33-F1611D7191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6" name="Google Shape;32;p17">
            <a:extLst>
              <a:ext uri="{FF2B5EF4-FFF2-40B4-BE49-F238E27FC236}">
                <a16:creationId xmlns:a16="http://schemas.microsoft.com/office/drawing/2014/main" id="{8879276C-B7D6-17F9-35DD-642F68222E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FD0661-7E54-8D46-8670-CAD7BEC873DA}" type="slidenum">
              <a:t>‹#›</a:t>
            </a:fld>
            <a:endParaRPr lang="ko-KR" altLang="en-US"/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01A66AA9-D88A-F49D-2041-D247AFF10E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548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;p18">
            <a:extLst>
              <a:ext uri="{FF2B5EF4-FFF2-40B4-BE49-F238E27FC236}">
                <a16:creationId xmlns:a16="http://schemas.microsoft.com/office/drawing/2014/main" id="{28239AF9-8044-0DA1-2495-D4BD7551C6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35;p18">
            <a:extLst>
              <a:ext uri="{FF2B5EF4-FFF2-40B4-BE49-F238E27FC236}">
                <a16:creationId xmlns:a16="http://schemas.microsoft.com/office/drawing/2014/main" id="{B610D6E5-80D6-D5D6-A27E-855F03A88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 indent="-342900">
              <a:buSzPts val="1800"/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36;p18">
            <a:extLst>
              <a:ext uri="{FF2B5EF4-FFF2-40B4-BE49-F238E27FC236}">
                <a16:creationId xmlns:a16="http://schemas.microsoft.com/office/drawing/2014/main" id="{76054B68-FE9B-E769-4CEF-FA6522352A8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 indent="-342900">
              <a:buSzPts val="1800"/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37;p18">
            <a:extLst>
              <a:ext uri="{FF2B5EF4-FFF2-40B4-BE49-F238E27FC236}">
                <a16:creationId xmlns:a16="http://schemas.microsoft.com/office/drawing/2014/main" id="{718EDD28-5439-C32C-953E-37DACB3273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6" name="Google Shape;38;p18">
            <a:extLst>
              <a:ext uri="{FF2B5EF4-FFF2-40B4-BE49-F238E27FC236}">
                <a16:creationId xmlns:a16="http://schemas.microsoft.com/office/drawing/2014/main" id="{6F4AEFCF-1FE1-655F-31D1-6237F3EAC2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7" name="Google Shape;39;p18">
            <a:extLst>
              <a:ext uri="{FF2B5EF4-FFF2-40B4-BE49-F238E27FC236}">
                <a16:creationId xmlns:a16="http://schemas.microsoft.com/office/drawing/2014/main" id="{02B103A2-6137-A2FD-7E5C-E967A75419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8923B-92CA-C84B-8246-30FB2EAA847A}" type="slidenum">
              <a:t>‹#›</a:t>
            </a:fld>
            <a:endParaRPr lang="ko-KR" altLang="en-US"/>
          </a:p>
        </p:txBody>
      </p:sp>
      <p:sp>
        <p:nvSpPr>
          <p:cNvPr id="9" name="액자 8">
            <a:extLst>
              <a:ext uri="{FF2B5EF4-FFF2-40B4-BE49-F238E27FC236}">
                <a16:creationId xmlns:a16="http://schemas.microsoft.com/office/drawing/2014/main" id="{1D6D42E6-E007-EDDC-86B5-2646D18C18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343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19">
            <a:extLst>
              <a:ext uri="{FF2B5EF4-FFF2-40B4-BE49-F238E27FC236}">
                <a16:creationId xmlns:a16="http://schemas.microsoft.com/office/drawing/2014/main" id="{79C83774-C3FA-D3A8-4FBC-2004A1F404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42;p19">
            <a:extLst>
              <a:ext uri="{FF2B5EF4-FFF2-40B4-BE49-F238E27FC236}">
                <a16:creationId xmlns:a16="http://schemas.microsoft.com/office/drawing/2014/main" id="{962F43EF-4299-A7D1-DE1E-BEE7118A4C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indent="-228600">
              <a:buNone/>
              <a:defRPr sz="2400" b="1"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43;p19">
            <a:extLst>
              <a:ext uri="{FF2B5EF4-FFF2-40B4-BE49-F238E27FC236}">
                <a16:creationId xmlns:a16="http://schemas.microsoft.com/office/drawing/2014/main" id="{F25867C9-5D83-A4AD-1BB8-CB25FB4EDE5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 indent="-342900">
              <a:buSzPts val="1800"/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44;p19">
            <a:extLst>
              <a:ext uri="{FF2B5EF4-FFF2-40B4-BE49-F238E27FC236}">
                <a16:creationId xmlns:a16="http://schemas.microsoft.com/office/drawing/2014/main" id="{4713190D-3B24-811E-B936-DE7FB3901CF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indent="-228600">
              <a:buNone/>
              <a:defRPr sz="2400" b="1"/>
            </a:lvl1pPr>
          </a:lstStyle>
          <a:p>
            <a:pPr lvl="0"/>
            <a:endParaRPr lang="ko-KR" altLang="en-US"/>
          </a:p>
        </p:txBody>
      </p:sp>
      <p:sp>
        <p:nvSpPr>
          <p:cNvPr id="6" name="Google Shape;45;p19">
            <a:extLst>
              <a:ext uri="{FF2B5EF4-FFF2-40B4-BE49-F238E27FC236}">
                <a16:creationId xmlns:a16="http://schemas.microsoft.com/office/drawing/2014/main" id="{E99C9F6D-7745-D558-3995-EB9E818152A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 indent="-342900">
              <a:buSzPts val="1800"/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7" name="Google Shape;46;p19">
            <a:extLst>
              <a:ext uri="{FF2B5EF4-FFF2-40B4-BE49-F238E27FC236}">
                <a16:creationId xmlns:a16="http://schemas.microsoft.com/office/drawing/2014/main" id="{1742FB0A-F994-1B5E-351D-A3AEB7F486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8" name="Google Shape;47;p19">
            <a:extLst>
              <a:ext uri="{FF2B5EF4-FFF2-40B4-BE49-F238E27FC236}">
                <a16:creationId xmlns:a16="http://schemas.microsoft.com/office/drawing/2014/main" id="{5D44D313-A966-3E9A-00D1-325EB21E43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9" name="Google Shape;48;p19">
            <a:extLst>
              <a:ext uri="{FF2B5EF4-FFF2-40B4-BE49-F238E27FC236}">
                <a16:creationId xmlns:a16="http://schemas.microsoft.com/office/drawing/2014/main" id="{6E4191CE-63CB-0051-EDB6-F5C85E1A3B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653E79-4A03-FD4C-9BF9-FE624CBB0CFC}" type="slidenum">
              <a:t>‹#›</a:t>
            </a:fld>
            <a:endParaRPr lang="ko-KR" altLang="en-US"/>
          </a:p>
        </p:txBody>
      </p:sp>
      <p:sp>
        <p:nvSpPr>
          <p:cNvPr id="11" name="액자 10">
            <a:extLst>
              <a:ext uri="{FF2B5EF4-FFF2-40B4-BE49-F238E27FC236}">
                <a16:creationId xmlns:a16="http://schemas.microsoft.com/office/drawing/2014/main" id="{010ACBCC-B963-030D-E588-E4020DB39E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166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20">
            <a:extLst>
              <a:ext uri="{FF2B5EF4-FFF2-40B4-BE49-F238E27FC236}">
                <a16:creationId xmlns:a16="http://schemas.microsoft.com/office/drawing/2014/main" id="{E3AD1783-E6BF-0FB3-90AF-9EAB9C7A09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51;p20">
            <a:extLst>
              <a:ext uri="{FF2B5EF4-FFF2-40B4-BE49-F238E27FC236}">
                <a16:creationId xmlns:a16="http://schemas.microsoft.com/office/drawing/2014/main" id="{F0CB949D-B856-E5DD-148A-2A8992AFBC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52;p20">
            <a:extLst>
              <a:ext uri="{FF2B5EF4-FFF2-40B4-BE49-F238E27FC236}">
                <a16:creationId xmlns:a16="http://schemas.microsoft.com/office/drawing/2014/main" id="{A96437AB-3A23-A4FD-CEBC-5348589651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53;p20">
            <a:extLst>
              <a:ext uri="{FF2B5EF4-FFF2-40B4-BE49-F238E27FC236}">
                <a16:creationId xmlns:a16="http://schemas.microsoft.com/office/drawing/2014/main" id="{88D088F8-8544-4BF3-3A1E-9CB1BCFCCC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574240-A6C1-314D-AE89-8D3BF4D9922A}" type="slidenum">
              <a:t>‹#›</a:t>
            </a:fld>
            <a:endParaRPr lang="ko-KR" altLang="en-US"/>
          </a:p>
        </p:txBody>
      </p:sp>
      <p:sp>
        <p:nvSpPr>
          <p:cNvPr id="7" name="액자 6">
            <a:extLst>
              <a:ext uri="{FF2B5EF4-FFF2-40B4-BE49-F238E27FC236}">
                <a16:creationId xmlns:a16="http://schemas.microsoft.com/office/drawing/2014/main" id="{4199F7A6-7D97-C448-2D07-F826869FC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46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21">
            <a:extLst>
              <a:ext uri="{FF2B5EF4-FFF2-40B4-BE49-F238E27FC236}">
                <a16:creationId xmlns:a16="http://schemas.microsoft.com/office/drawing/2014/main" id="{1D0EA351-5601-3022-BF47-795675462A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56;p21">
            <a:extLst>
              <a:ext uri="{FF2B5EF4-FFF2-40B4-BE49-F238E27FC236}">
                <a16:creationId xmlns:a16="http://schemas.microsoft.com/office/drawing/2014/main" id="{D876030A-7073-AAC9-E4B0-67B9CDC22A3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indent="-431797">
              <a:buSzPts val="3200"/>
              <a:defRPr sz="3200"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57;p21">
            <a:extLst>
              <a:ext uri="{FF2B5EF4-FFF2-40B4-BE49-F238E27FC236}">
                <a16:creationId xmlns:a16="http://schemas.microsoft.com/office/drawing/2014/main" id="{5F119790-70A7-1879-D80E-79371DCD37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indent="-228600">
              <a:buNone/>
              <a:defRPr sz="1600"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58;p21">
            <a:extLst>
              <a:ext uri="{FF2B5EF4-FFF2-40B4-BE49-F238E27FC236}">
                <a16:creationId xmlns:a16="http://schemas.microsoft.com/office/drawing/2014/main" id="{014173B6-999C-ADA6-6E0E-E74528715A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6" name="Google Shape;59;p21">
            <a:extLst>
              <a:ext uri="{FF2B5EF4-FFF2-40B4-BE49-F238E27FC236}">
                <a16:creationId xmlns:a16="http://schemas.microsoft.com/office/drawing/2014/main" id="{FDA9BB8D-9EC7-B588-BBEF-829C08FFB3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7" name="Google Shape;60;p21">
            <a:extLst>
              <a:ext uri="{FF2B5EF4-FFF2-40B4-BE49-F238E27FC236}">
                <a16:creationId xmlns:a16="http://schemas.microsoft.com/office/drawing/2014/main" id="{F854E5DB-9494-C8F9-8C56-3F85D8D386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B2979-1D7B-734A-9C39-E18683C65960}" type="slidenum">
              <a:t>‹#›</a:t>
            </a:fld>
            <a:endParaRPr lang="ko-KR" altLang="en-US"/>
          </a:p>
        </p:txBody>
      </p:sp>
      <p:sp>
        <p:nvSpPr>
          <p:cNvPr id="9" name="액자 8">
            <a:extLst>
              <a:ext uri="{FF2B5EF4-FFF2-40B4-BE49-F238E27FC236}">
                <a16:creationId xmlns:a16="http://schemas.microsoft.com/office/drawing/2014/main" id="{CF881671-A26A-5F16-46E5-A8CC168FDD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016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22">
            <a:extLst>
              <a:ext uri="{FF2B5EF4-FFF2-40B4-BE49-F238E27FC236}">
                <a16:creationId xmlns:a16="http://schemas.microsoft.com/office/drawing/2014/main" id="{EA413625-4474-C089-DFF0-DD795F1FCA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endParaRPr lang="ko-KR" altLang="en-US"/>
          </a:p>
        </p:txBody>
      </p:sp>
      <p:sp>
        <p:nvSpPr>
          <p:cNvPr id="3" name="Google Shape;64;p22">
            <a:extLst>
              <a:ext uri="{FF2B5EF4-FFF2-40B4-BE49-F238E27FC236}">
                <a16:creationId xmlns:a16="http://schemas.microsoft.com/office/drawing/2014/main" id="{E36E9DEB-0B4B-3F8D-FB2C-509B2C1F38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indent="-228600">
              <a:buNone/>
              <a:defRPr sz="1600"/>
            </a:lvl1pPr>
          </a:lstStyle>
          <a:p>
            <a:pPr lvl="0"/>
            <a:endParaRPr lang="ko-KR" altLang="en-US"/>
          </a:p>
        </p:txBody>
      </p:sp>
      <p:sp>
        <p:nvSpPr>
          <p:cNvPr id="4" name="Google Shape;65;p22">
            <a:extLst>
              <a:ext uri="{FF2B5EF4-FFF2-40B4-BE49-F238E27FC236}">
                <a16:creationId xmlns:a16="http://schemas.microsoft.com/office/drawing/2014/main" id="{FCE7CDE5-F692-48F6-4D74-0033B4CDEC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5" name="Google Shape;66;p22">
            <a:extLst>
              <a:ext uri="{FF2B5EF4-FFF2-40B4-BE49-F238E27FC236}">
                <a16:creationId xmlns:a16="http://schemas.microsoft.com/office/drawing/2014/main" id="{CAEA97EB-8030-4E21-F3AD-03FCC165DF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ko-KR" altLang="en-US"/>
          </a:p>
        </p:txBody>
      </p:sp>
      <p:sp>
        <p:nvSpPr>
          <p:cNvPr id="6" name="Google Shape;67;p22">
            <a:extLst>
              <a:ext uri="{FF2B5EF4-FFF2-40B4-BE49-F238E27FC236}">
                <a16:creationId xmlns:a16="http://schemas.microsoft.com/office/drawing/2014/main" id="{DCB51141-94B7-360A-E418-44663F1EC2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A89295-E996-D44F-BD86-6203EB7A0C11}" type="slidenum">
              <a:t>‹#›</a:t>
            </a:fld>
            <a:endParaRPr lang="ko-KR" altLang="en-US"/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50BA06A5-1C37-3D05-E07C-90EC9F933C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9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0" i="0" dirty="0">
              <a:solidFill>
                <a:schemeClr val="tx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358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3">
            <a:extLst>
              <a:ext uri="{FF2B5EF4-FFF2-40B4-BE49-F238E27FC236}">
                <a16:creationId xmlns:a16="http://schemas.microsoft.com/office/drawing/2014/main" id="{921AFA5C-54B1-D050-03E2-36D34D255F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0" compatLnSpc="1">
            <a:normAutofit/>
          </a:bodyPr>
          <a:lstStyle/>
          <a:p>
            <a:pPr lvl="0"/>
            <a:endParaRPr lang="ko-KR" altLang="en-US" dirty="0"/>
          </a:p>
        </p:txBody>
      </p:sp>
      <p:sp>
        <p:nvSpPr>
          <p:cNvPr id="3" name="Google Shape;7;p13">
            <a:extLst>
              <a:ext uri="{FF2B5EF4-FFF2-40B4-BE49-F238E27FC236}">
                <a16:creationId xmlns:a16="http://schemas.microsoft.com/office/drawing/2014/main" id="{B3233EF5-96C7-3E46-DEB0-35D2A60246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1589924E-DF94-F6E5-5833-2888FBF97A4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 altLang="en-US" sz="1200" b="0" i="0" u="none" strike="noStrike" kern="0" cap="none" spc="0" baseline="0">
                <a:solidFill>
                  <a:srgbClr val="888888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NanumSquareOTF_ac" panose="020B0600000101010101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Google Shape;9;p13">
            <a:extLst>
              <a:ext uri="{FF2B5EF4-FFF2-40B4-BE49-F238E27FC236}">
                <a16:creationId xmlns:a16="http://schemas.microsoft.com/office/drawing/2014/main" id="{D621A02F-BA89-9AF0-36FD-CFC3F618190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 altLang="en-US" sz="1200" b="0" i="0" u="none" strike="noStrike" kern="0" cap="none" spc="0" baseline="0">
                <a:solidFill>
                  <a:srgbClr val="888888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NanumSquareOTF_ac" panose="020B0600000101010101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Google Shape;10;p13">
            <a:extLst>
              <a:ext uri="{FF2B5EF4-FFF2-40B4-BE49-F238E27FC236}">
                <a16:creationId xmlns:a16="http://schemas.microsoft.com/office/drawing/2014/main" id="{A2BEDB57-730A-9C6B-11F6-AEB088F6DA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ko-KR" sz="1200" b="0" i="0" u="none" strike="noStrike" kern="0" cap="none" spc="0" baseline="0">
                <a:solidFill>
                  <a:srgbClr val="888888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NanumSquareOTF_ac" panose="020B0600000101010101" pitchFamily="34" charset="-127"/>
              </a:defRPr>
            </a:lvl1pPr>
          </a:lstStyle>
          <a:p>
            <a:fld id="{5EC95A63-4E59-1043-9FDC-67BA88DE6F39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ko-KR" altLang="en-US" sz="4400" b="0" i="0" u="none" strike="noStrike" kern="0" cap="none" spc="0" baseline="0">
          <a:solidFill>
            <a:srgbClr val="000000"/>
          </a:solidFill>
          <a:uFillTx/>
          <a:latin typeface="NanumSquareOTF_ac" panose="020B0600000101010101" pitchFamily="34" charset="-127"/>
          <a:ea typeface="NanumSquareOTF_ac" panose="020B0600000101010101" pitchFamily="34" charset="-127"/>
          <a:cs typeface="NanumSquareOTF_ac" panose="020B0600000101010101" pitchFamily="34" charset="-127"/>
        </a:defRPr>
      </a:lvl1pPr>
    </p:titleStyle>
    <p:bodyStyle>
      <a:lvl1pPr marL="457200" marR="0" lvl="0" indent="-406395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lang="ko-KR" altLang="en-US" sz="2800" b="0" i="0" u="none" strike="noStrike" kern="0" cap="none" spc="0" baseline="0">
          <a:solidFill>
            <a:srgbClr val="000000"/>
          </a:solidFill>
          <a:uFillTx/>
          <a:latin typeface="NanumSquareOTF_ac" panose="020B0600000101010101" pitchFamily="34" charset="-127"/>
          <a:ea typeface="NanumSquareOTF_ac" panose="020B0600000101010101" pitchFamily="34" charset="-127"/>
          <a:cs typeface="NanumSquareOTF_ac" panose="020B0600000101010101" pitchFamily="34" charset="-127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anumSquareOTF_ac" panose="020B0600000101010101" pitchFamily="34" charset="-127"/>
          <a:ea typeface="NanumSquareOTF_ac" panose="020B0600000101010101" pitchFamily="34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anumSquareOTF_ac" panose="020B0600000101010101" pitchFamily="34" charset="-127"/>
          <a:ea typeface="NanumSquareOTF_ac" panose="020B0600000101010101" pitchFamily="34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numSquareOTF_ac" panose="020B0600000101010101" pitchFamily="34" charset="-127"/>
          <a:ea typeface="NanumSquareOTF_ac" panose="020B0600000101010101" pitchFamily="34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numSquareOTF_ac" panose="020B0600000101010101" pitchFamily="34" charset="-127"/>
          <a:ea typeface="NanumSquareOTF_ac" panose="020B0600000101010101" pitchFamily="34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snakers4/silero-va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hyperlink" Target="https://github.com/linkedin/Liger-Kerne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utorials.pytorch.kr/intermediate/scaled_dot_product_attention_tutorial.html" TargetMode="External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84.pn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5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pytorch.org/docs/stable/generated/torch.nn.functional.scaled_dot_product_attention.html" TargetMode="External"/><Relationship Id="rId13" Type="http://schemas.openxmlformats.org/officeDocument/2006/relationships/hyperlink" Target="https://www.isca-archive.org/interspeech_2024/liu24_interspeech.pdf" TargetMode="External"/><Relationship Id="rId18" Type="http://schemas.openxmlformats.org/officeDocument/2006/relationships/hyperlink" Target="https://arxiv.org/abs/1706.09559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pytorch.org/tutorials/intermediate/torch_compile_tutorial.html" TargetMode="External"/><Relationship Id="rId12" Type="http://schemas.openxmlformats.org/officeDocument/2006/relationships/hyperlink" Target="https://arxiv.org/abs/2310.13289" TargetMode="External"/><Relationship Id="rId17" Type="http://schemas.openxmlformats.org/officeDocument/2006/relationships/hyperlink" Target="https://thesai.org/Publications/ViewPaper?Volume=15&amp;Issue=7&amp;Code=IJACSA&amp;SerialNo=4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arxiv.org/abs/2308.16361" TargetMode="External"/><Relationship Id="rId20" Type="http://schemas.openxmlformats.org/officeDocument/2006/relationships/hyperlink" Target="https://www.sba.org.br/cba2022/wp-content/uploads/artigos_cba2022/paper_5085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ytorch.org/TensorRT/" TargetMode="External"/><Relationship Id="rId11" Type="http://schemas.openxmlformats.org/officeDocument/2006/relationships/hyperlink" Target="https://arxiv.org/abs/2212.04356" TargetMode="External"/><Relationship Id="rId5" Type="http://schemas.openxmlformats.org/officeDocument/2006/relationships/hyperlink" Target="https://huggingface.co/docs/peft/index" TargetMode="External"/><Relationship Id="rId15" Type="http://schemas.openxmlformats.org/officeDocument/2006/relationships/hyperlink" Target="https://aclanthology.org/N19-1011/" TargetMode="External"/><Relationship Id="rId10" Type="http://schemas.openxmlformats.org/officeDocument/2006/relationships/hyperlink" Target="https://arxiv.org/abs/2212.09058" TargetMode="External"/><Relationship Id="rId19" Type="http://schemas.openxmlformats.org/officeDocument/2006/relationships/hyperlink" Target="https://arxiv.org/abs/2303.17395" TargetMode="External"/><Relationship Id="rId4" Type="http://schemas.openxmlformats.org/officeDocument/2006/relationships/hyperlink" Target="https://huggingface.co/docs/accelerate/index" TargetMode="External"/><Relationship Id="rId9" Type="http://schemas.openxmlformats.org/officeDocument/2006/relationships/hyperlink" Target="https://arxiv.org/pdf/2410.10989" TargetMode="External"/><Relationship Id="rId14" Type="http://schemas.openxmlformats.org/officeDocument/2006/relationships/hyperlink" Target="https://arxiv.org/abs/2411.18953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QwenLM/Qwen2-Audio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huggingface.co/google/gemma-2-2b-i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frankenliu/LOAE" TargetMode="External"/><Relationship Id="rId11" Type="http://schemas.openxmlformats.org/officeDocument/2006/relationships/hyperlink" Target="https://huggingface.co/microsoft/Phi-3.5-mini-instruct" TargetMode="External"/><Relationship Id="rId5" Type="http://schemas.openxmlformats.org/officeDocument/2006/relationships/hyperlink" Target="https://huggingface.co/openai/whisper-large-v3-turbo" TargetMode="External"/><Relationship Id="rId10" Type="http://schemas.openxmlformats.org/officeDocument/2006/relationships/hyperlink" Target="https://huggingface.co/thesven/Mistral-7B-Instruct-v0.3-GPTQ" TargetMode="External"/><Relationship Id="rId4" Type="http://schemas.openxmlformats.org/officeDocument/2006/relationships/hyperlink" Target="https://huggingface.co/openai/whisper-large-v3" TargetMode="External"/><Relationship Id="rId9" Type="http://schemas.openxmlformats.org/officeDocument/2006/relationships/hyperlink" Target="https://huggingface.co/Qwen/Qwen2.5-3B-Instruc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2EB73-41BD-9522-ADAC-0E48DCD1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6864E6B-BF81-AD63-1A94-9BF6EBBA0A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3A0644DB-CE36-2CE0-3564-BA29B8F841B3}"/>
              </a:ext>
            </a:extLst>
          </p:cNvPr>
          <p:cNvSpPr txBox="1"/>
          <p:nvPr/>
        </p:nvSpPr>
        <p:spPr>
          <a:xfrm>
            <a:off x="278873" y="416701"/>
            <a:ext cx="10727484" cy="25184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오디오</a:t>
            </a:r>
            <a:r>
              <a:rPr lang="en-US" sz="48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 </a:t>
            </a:r>
            <a:r>
              <a:rPr lang="en-US" sz="48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언어</a:t>
            </a:r>
            <a:r>
              <a:rPr lang="en-US" sz="48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 </a:t>
            </a:r>
            <a:r>
              <a:rPr lang="en-US" sz="48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모델의</a:t>
            </a:r>
            <a:r>
              <a:rPr lang="en-US" sz="48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 </a:t>
            </a:r>
            <a:r>
              <a:rPr lang="en-US" sz="48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경량화</a:t>
            </a:r>
            <a:r>
              <a:rPr lang="en-US" sz="48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 </a:t>
            </a:r>
            <a:r>
              <a:rPr lang="en-US" sz="48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및</a:t>
            </a:r>
            <a:r>
              <a:rPr lang="en-US" sz="48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 </a:t>
            </a:r>
            <a:r>
              <a:rPr lang="en-US" sz="48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 panose="020B0600000101010101" pitchFamily="34" charset="-127"/>
                <a:ea typeface="NanumSquareOTF_ac ExtraBold"/>
                <a:cs typeface="Arial"/>
              </a:rPr>
              <a:t>최적화</a:t>
            </a:r>
            <a:endParaRPr lang="ko-KR" sz="4800" b="1" u="none" strike="noStrike" kern="0" cap="none" spc="0" baseline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FillTx/>
              <a:latin typeface="NanumSquareOTF_ac ExtraBold" panose="020B0600000101010101" pitchFamily="34" charset="-127"/>
              <a:ea typeface="NanumSquareOTF_ac ExtraBold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오디오</a:t>
            </a:r>
            <a:r>
              <a:rPr lang="en-US" sz="24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 </a:t>
            </a:r>
            <a:r>
              <a:rPr lang="en-US" sz="24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언어모델의</a:t>
            </a:r>
            <a:r>
              <a:rPr lang="en-US" sz="24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 </a:t>
            </a:r>
            <a:r>
              <a:rPr lang="en-US" sz="24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경량</a:t>
            </a:r>
            <a:r>
              <a:rPr lang="en-US" sz="24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 </a:t>
            </a:r>
            <a:r>
              <a:rPr lang="en-US" sz="24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모델링</a:t>
            </a:r>
            <a:r>
              <a:rPr lang="en-US" sz="24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 </a:t>
            </a:r>
            <a:r>
              <a:rPr lang="en-US" sz="24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레서피</a:t>
            </a:r>
            <a:r>
              <a:rPr lang="en-US" sz="24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 </a:t>
            </a:r>
            <a:r>
              <a:rPr lang="en-US" sz="2400" b="1" u="none" strike="noStrike" kern="0" cap="none" spc="0" baseline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탐구</a:t>
            </a:r>
            <a:r>
              <a:rPr lang="en-US" sz="2400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ExtraBold"/>
                <a:ea typeface="NanumSquareOTF_ac ExtraBold"/>
                <a:cs typeface="Arial"/>
              </a:rPr>
              <a:t>(ASR &amp; AAC)</a:t>
            </a:r>
            <a:endParaRPr lang="en-US" sz="2400" b="1" u="none" strike="noStrike" kern="0" cap="none" spc="0" baseline="0">
              <a:solidFill>
                <a:srgbClr val="00000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uFillTx/>
              <a:latin typeface="NanumSquareOTF_ac ExtraBold"/>
              <a:ea typeface="NanumSquareOTF_ac ExtraBold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1" u="none" strike="noStrike" kern="0" cap="none" spc="0" baseline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FillTx/>
              <a:latin typeface="NanumSquareOTF_ac ExtraBold" panose="020B0600000101010101" pitchFamily="34" charset="-127"/>
              <a:ea typeface="NanumSquareOTF_ac ExtraBold" panose="020B0600000101010101" pitchFamily="34" charset="-127"/>
              <a:cs typeface="Arial"/>
            </a:endParaRPr>
          </a:p>
        </p:txBody>
      </p:sp>
      <p:cxnSp>
        <p:nvCxnSpPr>
          <p:cNvPr id="3" name="Google Shape;86;p1">
            <a:extLst>
              <a:ext uri="{FF2B5EF4-FFF2-40B4-BE49-F238E27FC236}">
                <a16:creationId xmlns:a16="http://schemas.microsoft.com/office/drawing/2014/main" id="{663E90A6-1A0F-087B-7D34-72951A40F333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pic>
        <p:nvPicPr>
          <p:cNvPr id="4" name="Google Shape;87;p1">
            <a:extLst>
              <a:ext uri="{FF2B5EF4-FFF2-40B4-BE49-F238E27FC236}">
                <a16:creationId xmlns:a16="http://schemas.microsoft.com/office/drawing/2014/main" id="{21FD58C4-6D58-7911-C17D-D0964E6E6B1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277291"/>
            <a:ext cx="1781415" cy="26069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Google Shape;88;p1">
            <a:extLst>
              <a:ext uri="{FF2B5EF4-FFF2-40B4-BE49-F238E27FC236}">
                <a16:creationId xmlns:a16="http://schemas.microsoft.com/office/drawing/2014/main" id="{5C2B3A20-57E9-A7AF-513E-F7E3CFB38005}"/>
              </a:ext>
            </a:extLst>
          </p:cNvPr>
          <p:cNvCxnSpPr/>
          <p:nvPr/>
        </p:nvCxnSpPr>
        <p:spPr>
          <a:xfrm>
            <a:off x="371475" y="2142208"/>
            <a:ext cx="11449046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02D280F5-52B6-A82C-1DAA-4CAC4C0ACAC6}"/>
              </a:ext>
            </a:extLst>
          </p:cNvPr>
          <p:cNvSpPr txBox="1"/>
          <p:nvPr/>
        </p:nvSpPr>
        <p:spPr>
          <a:xfrm>
            <a:off x="371475" y="3836912"/>
            <a:ext cx="2392195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김보현_T7115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김재환_T7128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김진석_T7131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박진영_T7156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성기훈_T7164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양호철_T7204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0D1B81E3-80EE-38BF-F1D7-B39FBDC32461}"/>
              </a:ext>
            </a:extLst>
          </p:cNvPr>
          <p:cNvSpPr txBox="1"/>
          <p:nvPr/>
        </p:nvSpPr>
        <p:spPr>
          <a:xfrm>
            <a:off x="371475" y="2251659"/>
            <a:ext cx="447674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CV-13</a:t>
            </a:r>
            <a:r>
              <a:rPr lang="ko-KR" altLang="en-US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 </a:t>
            </a:r>
            <a:r>
              <a:rPr lang="en-US" altLang="ko-KR" b="1" u="none" strike="noStrike" kern="0" cap="none" spc="0" baseline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SUPER HITOMI</a:t>
            </a:r>
            <a:endParaRPr lang="en-US" b="1" u="none" strike="noStrike" kern="0" cap="none" spc="0" baseline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FillTx/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540B97-D316-1392-F509-68199776E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863" y="3429000"/>
            <a:ext cx="2078120" cy="23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2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E4FF-A48E-613B-AF4A-2FABC71C9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텍스트, 폰트, 화이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AC80FA8-820A-81C0-1E84-0D95DC92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034" y="5198623"/>
            <a:ext cx="7772400" cy="1321789"/>
          </a:xfrm>
          <a:prstGeom prst="rect">
            <a:avLst/>
          </a:prstGeom>
        </p:spPr>
      </p:pic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64864A8C-6F3F-0955-18FA-BD81BFD02CA8}"/>
              </a:ext>
            </a:extLst>
          </p:cNvPr>
          <p:cNvSpPr txBox="1"/>
          <p:nvPr/>
        </p:nvSpPr>
        <p:spPr>
          <a:xfrm>
            <a:off x="294921" y="262011"/>
            <a:ext cx="2253196" cy="371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2.1 EDA/Data </a:t>
            </a:r>
            <a:r>
              <a:rPr lang="en-US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Preprecessing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B3461051-8F09-EAE1-BE97-406204DCB4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477A7D77-6389-04E0-389E-491C088EFE3D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5073FFA3-D8CA-D3EF-5751-87421B9983A7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2F3D19EF-62D2-8BA4-C94E-47CC1D8F6988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5" name="그림 4" descr="텍스트, 스크린샷, 도표, 라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E34F9EC0-B7DF-CC04-EF20-CCF92CF853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17" t="6455" r="1300" b="4611"/>
          <a:stretch/>
        </p:blipFill>
        <p:spPr>
          <a:xfrm>
            <a:off x="4097070" y="3256762"/>
            <a:ext cx="5810328" cy="2047136"/>
          </a:xfrm>
          <a:prstGeom prst="rect">
            <a:avLst/>
          </a:prstGeom>
        </p:spPr>
      </p:pic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E7E5DF44-58DB-A695-7846-B10955F34F91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10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24BDA100-52B3-5D69-FA0D-D5ACB9CEA3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66"/>
          <a:stretch/>
        </p:blipFill>
        <p:spPr>
          <a:xfrm>
            <a:off x="2043582" y="767964"/>
            <a:ext cx="8104837" cy="26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8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EA341-B3EC-58B6-4D13-023F09536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D25F1282-DCE9-0738-80C1-BC40A58A11FD}"/>
              </a:ext>
            </a:extLst>
          </p:cNvPr>
          <p:cNvSpPr txBox="1"/>
          <p:nvPr/>
        </p:nvSpPr>
        <p:spPr>
          <a:xfrm>
            <a:off x="294921" y="262011"/>
            <a:ext cx="2253196" cy="371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2.1 EDA/Data </a:t>
            </a:r>
            <a:r>
              <a:rPr lang="en-US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Preprecessing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94032A0D-2A27-766E-36B2-0B3EE7056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3812F4B9-EC7A-8089-1446-F2A1637E9E77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A15E92C4-1F78-C79D-E5BD-6B6495FEB2CD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6E059B69-8226-59D4-9A2B-87B80F51835C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11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9" name="그림 8" descr="텍스트, 스크린샷, 도표, 폰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8108E11C-F22C-6EC5-F0C6-44928FA7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611" y="2200918"/>
            <a:ext cx="3962400" cy="41243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D449CA2-F634-ECAB-687F-0517B4905C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66"/>
          <a:stretch/>
        </p:blipFill>
        <p:spPr>
          <a:xfrm>
            <a:off x="2043582" y="767964"/>
            <a:ext cx="8104837" cy="2688497"/>
          </a:xfrm>
          <a:prstGeom prst="rect">
            <a:avLst/>
          </a:prstGeom>
        </p:spPr>
      </p:pic>
      <p:cxnSp>
        <p:nvCxnSpPr>
          <p:cNvPr id="5" name="Google Shape;128;p4">
            <a:extLst>
              <a:ext uri="{FF2B5EF4-FFF2-40B4-BE49-F238E27FC236}">
                <a16:creationId xmlns:a16="http://schemas.microsoft.com/office/drawing/2014/main" id="{A27D10A5-48C1-8489-FDE6-378102A279C3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7333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3AC7F-3293-B8E1-D807-E3ADF7224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C54B5C04-9AAC-C40C-B07C-BCCA3CB69F2D}"/>
              </a:ext>
            </a:extLst>
          </p:cNvPr>
          <p:cNvSpPr txBox="1"/>
          <p:nvPr/>
        </p:nvSpPr>
        <p:spPr>
          <a:xfrm>
            <a:off x="294921" y="262011"/>
            <a:ext cx="2253196" cy="371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2.1 EDA/Data </a:t>
            </a:r>
            <a:r>
              <a:rPr lang="en-US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Preprecessing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9530B698-A6B6-A953-B2A1-B7C360043D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25ED432F-252B-6CB5-58E1-F8E5DCA288B3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8D0C85DC-0B3D-19E9-D6A3-D2D17ED04AF6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5" name="Google Shape;108;g25b4849a9f5_19_3">
            <a:extLst>
              <a:ext uri="{FF2B5EF4-FFF2-40B4-BE49-F238E27FC236}">
                <a16:creationId xmlns:a16="http://schemas.microsoft.com/office/drawing/2014/main" id="{66C4AC1E-88F1-DD19-B873-826D60B9DDDC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12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4" name="그림 3" descr="텍스트, 스크린샷, 도표, 라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B9D89DB7-CE82-06D4-B642-1E43CCEC3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273" y="2205681"/>
            <a:ext cx="3832642" cy="41148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A59B73CC-9E7E-7154-7F49-C4EF798A9B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05"/>
          <a:stretch/>
        </p:blipFill>
        <p:spPr>
          <a:xfrm>
            <a:off x="2043581" y="771281"/>
            <a:ext cx="7616505" cy="3609455"/>
          </a:xfrm>
          <a:prstGeom prst="rect">
            <a:avLst/>
          </a:prstGeom>
        </p:spPr>
      </p:pic>
      <p:cxnSp>
        <p:nvCxnSpPr>
          <p:cNvPr id="9" name="Google Shape;128;p4">
            <a:extLst>
              <a:ext uri="{FF2B5EF4-FFF2-40B4-BE49-F238E27FC236}">
                <a16:creationId xmlns:a16="http://schemas.microsoft.com/office/drawing/2014/main" id="{840AF3BA-D3A4-0EF3-F809-AC90E2ADB832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7122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6236B-C885-E7D9-42A1-57844CA98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50B118E9-EE59-03FA-924B-3467C7A59B55}"/>
              </a:ext>
            </a:extLst>
          </p:cNvPr>
          <p:cNvSpPr txBox="1"/>
          <p:nvPr/>
        </p:nvSpPr>
        <p:spPr>
          <a:xfrm>
            <a:off x="294921" y="262011"/>
            <a:ext cx="2253196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2.1 EDA/Data </a:t>
            </a:r>
            <a:r>
              <a:rPr lang="en-US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Preprecessing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2F6CCDEE-6D45-6F0B-8E44-3858519ABA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BD5D0095-947D-05AD-BA99-80217E871B61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E3676BA-0D70-A025-C91F-C70F775E6D4E}"/>
              </a:ext>
            </a:extLst>
          </p:cNvPr>
          <p:cNvSpPr txBox="1"/>
          <p:nvPr/>
        </p:nvSpPr>
        <p:spPr>
          <a:xfrm>
            <a:off x="406605" y="873411"/>
            <a:ext cx="113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kern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LibriSpeech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E561769-47DC-79EC-B5C7-FE45DDA3934B}"/>
              </a:ext>
            </a:extLst>
          </p:cNvPr>
          <p:cNvSpPr txBox="1"/>
          <p:nvPr/>
        </p:nvSpPr>
        <p:spPr>
          <a:xfrm>
            <a:off x="430892" y="1620848"/>
            <a:ext cx="1113983" cy="283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kern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AudioCaps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20DDF4A-1672-A50D-BB36-D15124D176C7}"/>
              </a:ext>
            </a:extLst>
          </p:cNvPr>
          <p:cNvSpPr txBox="1"/>
          <p:nvPr/>
        </p:nvSpPr>
        <p:spPr>
          <a:xfrm>
            <a:off x="879308" y="232818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Clotho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999784-00EC-67E7-9E9F-5422F7E998BD}"/>
              </a:ext>
            </a:extLst>
          </p:cNvPr>
          <p:cNvSpPr txBox="1"/>
          <p:nvPr/>
        </p:nvSpPr>
        <p:spPr>
          <a:xfrm>
            <a:off x="690154" y="3042199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b="1" kern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WavCaps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FF3EFB00-B983-DE78-B28A-45D979D53D82}"/>
              </a:ext>
            </a:extLst>
          </p:cNvPr>
          <p:cNvGrpSpPr/>
          <p:nvPr/>
        </p:nvGrpSpPr>
        <p:grpSpPr>
          <a:xfrm>
            <a:off x="5459738" y="631823"/>
            <a:ext cx="2271453" cy="401080"/>
            <a:chOff x="371475" y="797304"/>
            <a:chExt cx="2257582" cy="445903"/>
          </a:xfrm>
        </p:grpSpPr>
        <p:pic>
          <p:nvPicPr>
            <p:cNvPr id="117" name="Picture 54">
              <a:extLst>
                <a:ext uri="{FF2B5EF4-FFF2-40B4-BE49-F238E27FC236}">
                  <a16:creationId xmlns:a16="http://schemas.microsoft.com/office/drawing/2014/main" id="{66AF6FA9-36AC-CA37-D478-97E8669F5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475" y="797304"/>
              <a:ext cx="1823733" cy="445903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88B1C2-4CAA-5B55-4C17-E40308218464}"/>
                </a:ext>
              </a:extLst>
            </p:cNvPr>
            <p:cNvSpPr txBox="1"/>
            <p:nvPr/>
          </p:nvSpPr>
          <p:spPr>
            <a:xfrm>
              <a:off x="459025" y="800384"/>
              <a:ext cx="2170032" cy="4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kern="0">
                  <a:solidFill>
                    <a:srgbClr val="000000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NanumSquareOTF_ac Bold" panose="020B0600000101010101" pitchFamily="34" charset="-127"/>
                  <a:ea typeface="NanumSquareOTF_ac Bold" panose="020B0600000101010101" pitchFamily="34" charset="-127"/>
                  <a:cs typeface="Arial"/>
                </a:rPr>
                <a:t>stage 1 (Easy)</a:t>
              </a:r>
              <a:endParaRPr lang="ko-KR" altLang="en-US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endParaRPr>
            </a:p>
          </p:txBody>
        </p:sp>
      </p:grpSp>
      <p:cxnSp>
        <p:nvCxnSpPr>
          <p:cNvPr id="122" name="Google Shape;128;p4">
            <a:extLst>
              <a:ext uri="{FF2B5EF4-FFF2-40B4-BE49-F238E27FC236}">
                <a16:creationId xmlns:a16="http://schemas.microsoft.com/office/drawing/2014/main" id="{F8E3EFB9-A098-673E-85BB-856951AF66BE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pic>
        <p:nvPicPr>
          <p:cNvPr id="136" name="그림 135">
            <a:extLst>
              <a:ext uri="{FF2B5EF4-FFF2-40B4-BE49-F238E27FC236}">
                <a16:creationId xmlns:a16="http://schemas.microsoft.com/office/drawing/2014/main" id="{8511110A-25C1-1A77-453F-C4694866F8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2973"/>
          <a:stretch/>
        </p:blipFill>
        <p:spPr>
          <a:xfrm>
            <a:off x="1397842" y="509629"/>
            <a:ext cx="3779939" cy="3094245"/>
          </a:xfrm>
          <a:prstGeom prst="rect">
            <a:avLst/>
          </a:prstGeom>
        </p:spPr>
      </p:pic>
      <p:pic>
        <p:nvPicPr>
          <p:cNvPr id="174" name="그림 173">
            <a:extLst>
              <a:ext uri="{FF2B5EF4-FFF2-40B4-BE49-F238E27FC236}">
                <a16:creationId xmlns:a16="http://schemas.microsoft.com/office/drawing/2014/main" id="{F4172C6F-E29A-DB7B-458E-E8164E6C1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652" y="3651760"/>
            <a:ext cx="3668318" cy="2944229"/>
          </a:xfrm>
          <a:prstGeom prst="rect">
            <a:avLst/>
          </a:prstGeom>
        </p:spPr>
      </p:pic>
      <p:pic>
        <p:nvPicPr>
          <p:cNvPr id="191" name="그림 190">
            <a:extLst>
              <a:ext uri="{FF2B5EF4-FFF2-40B4-BE49-F238E27FC236}">
                <a16:creationId xmlns:a16="http://schemas.microsoft.com/office/drawing/2014/main" id="{4B1AF437-0433-0E0C-A19D-0E1613978F3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558"/>
          <a:stretch/>
        </p:blipFill>
        <p:spPr>
          <a:xfrm>
            <a:off x="5253282" y="1677797"/>
            <a:ext cx="6482916" cy="3806397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B543377F-F206-77B2-589D-6AC2BA703E18}"/>
              </a:ext>
            </a:extLst>
          </p:cNvPr>
          <p:cNvSpPr txBox="1"/>
          <p:nvPr/>
        </p:nvSpPr>
        <p:spPr>
          <a:xfrm>
            <a:off x="-10002" y="4016039"/>
            <a:ext cx="1545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b="1" kern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Phone_recognition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748BB48-9B38-54C5-DC91-336488F2F3A9}"/>
              </a:ext>
            </a:extLst>
          </p:cNvPr>
          <p:cNvSpPr txBox="1"/>
          <p:nvPr/>
        </p:nvSpPr>
        <p:spPr>
          <a:xfrm>
            <a:off x="1054392" y="4948565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ASR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213649E-72FF-8BBD-F15F-B52DEDD47B47}"/>
              </a:ext>
            </a:extLst>
          </p:cNvPr>
          <p:cNvSpPr txBox="1"/>
          <p:nvPr/>
        </p:nvSpPr>
        <p:spPr>
          <a:xfrm>
            <a:off x="1035156" y="590683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AAC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pic>
        <p:nvPicPr>
          <p:cNvPr id="200" name="그림 199">
            <a:extLst>
              <a:ext uri="{FF2B5EF4-FFF2-40B4-BE49-F238E27FC236}">
                <a16:creationId xmlns:a16="http://schemas.microsoft.com/office/drawing/2014/main" id="{948140BE-44B5-4E1F-73AF-20710A736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738" y="982937"/>
            <a:ext cx="6482916" cy="926130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id="{92B73867-C7DA-422E-2384-8E302106B5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9738" y="3429000"/>
            <a:ext cx="6482916" cy="9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9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A3992-B00C-7F56-48C5-332BBA34B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A05358-1CD1-5A9D-1E5D-50BD637230BF}"/>
              </a:ext>
            </a:extLst>
          </p:cNvPr>
          <p:cNvSpPr txBox="1"/>
          <p:nvPr/>
        </p:nvSpPr>
        <p:spPr>
          <a:xfrm>
            <a:off x="487868" y="1022907"/>
            <a:ext cx="1104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kern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LibriSpeech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D37BF-5275-2184-79FF-26221ACA0BDC}"/>
              </a:ext>
            </a:extLst>
          </p:cNvPr>
          <p:cNvSpPr txBox="1"/>
          <p:nvPr/>
        </p:nvSpPr>
        <p:spPr>
          <a:xfrm>
            <a:off x="555252" y="2907240"/>
            <a:ext cx="103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b="1" kern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GigaSpeech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C6397-5AAA-04F4-03CE-3B0DEA59F3B8}"/>
              </a:ext>
            </a:extLst>
          </p:cNvPr>
          <p:cNvSpPr txBox="1"/>
          <p:nvPr/>
        </p:nvSpPr>
        <p:spPr>
          <a:xfrm>
            <a:off x="557523" y="1958390"/>
            <a:ext cx="1035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kern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WavCaps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F84D5E3-2C1F-8F33-E068-102B719DEC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973"/>
          <a:stretch/>
        </p:blipFill>
        <p:spPr>
          <a:xfrm>
            <a:off x="1453652" y="482858"/>
            <a:ext cx="3779939" cy="3110219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4079F61-1162-081B-27BD-BC6AA397DEA9}"/>
              </a:ext>
            </a:extLst>
          </p:cNvPr>
          <p:cNvGrpSpPr/>
          <p:nvPr/>
        </p:nvGrpSpPr>
        <p:grpSpPr>
          <a:xfrm>
            <a:off x="5471310" y="559224"/>
            <a:ext cx="1823733" cy="445903"/>
            <a:chOff x="954514" y="797304"/>
            <a:chExt cx="1240694" cy="445903"/>
          </a:xfrm>
        </p:grpSpPr>
        <p:pic>
          <p:nvPicPr>
            <p:cNvPr id="5" name="Picture 54">
              <a:extLst>
                <a:ext uri="{FF2B5EF4-FFF2-40B4-BE49-F238E27FC236}">
                  <a16:creationId xmlns:a16="http://schemas.microsoft.com/office/drawing/2014/main" id="{FE83D58D-4B7C-05B6-BD97-0D7FA32BF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514" y="797304"/>
              <a:ext cx="1240694" cy="4459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06EF3B-99F6-71B5-9104-01EE9CCC695A}"/>
                </a:ext>
              </a:extLst>
            </p:cNvPr>
            <p:cNvSpPr txBox="1"/>
            <p:nvPr/>
          </p:nvSpPr>
          <p:spPr>
            <a:xfrm>
              <a:off x="978859" y="835589"/>
              <a:ext cx="1209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kern="0">
                  <a:solidFill>
                    <a:srgbClr val="000000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NanumSquareOTF_ac Bold" panose="020B0600000101010101" pitchFamily="34" charset="-127"/>
                  <a:ea typeface="NanumSquareOTF_ac Bold" panose="020B0600000101010101" pitchFamily="34" charset="-127"/>
                  <a:cs typeface="Arial"/>
                </a:rPr>
                <a:t>stage 2 (Hard)</a:t>
              </a:r>
              <a:endParaRPr lang="ko-KR" altLang="en-US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93D8D5E-D421-34B3-7A7E-DB75053570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5618"/>
          <a:stretch/>
        </p:blipFill>
        <p:spPr>
          <a:xfrm>
            <a:off x="5459738" y="1177147"/>
            <a:ext cx="6180302" cy="1730094"/>
          </a:xfrm>
          <a:prstGeom prst="rect">
            <a:avLst/>
          </a:prstGeom>
        </p:spPr>
      </p:pic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3757EEBC-28A3-02DB-306B-DFE02C96587F}"/>
              </a:ext>
            </a:extLst>
          </p:cNvPr>
          <p:cNvSpPr txBox="1"/>
          <p:nvPr/>
        </p:nvSpPr>
        <p:spPr>
          <a:xfrm>
            <a:off x="294921" y="262011"/>
            <a:ext cx="2253196" cy="371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2.1 EDA/Data </a:t>
            </a:r>
            <a:r>
              <a:rPr lang="en-US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Preprecessing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11E30586-345C-DBC1-3C20-9529A47035D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3215D706-09F5-B110-8FD1-FE033B778C69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122" name="Google Shape;128;p4">
            <a:extLst>
              <a:ext uri="{FF2B5EF4-FFF2-40B4-BE49-F238E27FC236}">
                <a16:creationId xmlns:a16="http://schemas.microsoft.com/office/drawing/2014/main" id="{FF2EACA2-A0A6-205C-18BE-A20189A1C5C7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8680F7D8-AB85-085C-7EAD-C7271D7B72B9}"/>
              </a:ext>
            </a:extLst>
          </p:cNvPr>
          <p:cNvSpPr txBox="1"/>
          <p:nvPr/>
        </p:nvSpPr>
        <p:spPr>
          <a:xfrm>
            <a:off x="-193157" y="3877586"/>
            <a:ext cx="1783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kern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Gender_recognition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E594BD8-C1AB-AC54-EA80-03B7DA8A9E79}"/>
              </a:ext>
            </a:extLst>
          </p:cNvPr>
          <p:cNvSpPr txBox="1"/>
          <p:nvPr/>
        </p:nvSpPr>
        <p:spPr>
          <a:xfrm>
            <a:off x="1121718" y="5326291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QA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7087E0F-3EC1-F5AF-B803-1690EA339F26}"/>
              </a:ext>
            </a:extLst>
          </p:cNvPr>
          <p:cNvSpPr txBox="1"/>
          <p:nvPr/>
        </p:nvSpPr>
        <p:spPr>
          <a:xfrm>
            <a:off x="814578" y="6069235"/>
            <a:ext cx="754457" cy="283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AAC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2D636AA-D306-FFA8-9842-AFC0332089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382"/>
          <a:stretch/>
        </p:blipFill>
        <p:spPr>
          <a:xfrm>
            <a:off x="5317125" y="3592928"/>
            <a:ext cx="6180302" cy="216809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1E0D8B3-7041-80FD-0B96-16BA25332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652" y="3592928"/>
            <a:ext cx="3779939" cy="30338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EE389FD-9A74-CD17-47F7-31B92C4E131B}"/>
              </a:ext>
            </a:extLst>
          </p:cNvPr>
          <p:cNvSpPr txBox="1"/>
          <p:nvPr/>
        </p:nvSpPr>
        <p:spPr>
          <a:xfrm>
            <a:off x="700129" y="4603056"/>
            <a:ext cx="835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ASR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CCDF6CC-E7C2-E5D0-D7C7-98EDD06EC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738" y="982937"/>
            <a:ext cx="6482916" cy="92613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A8C1FD4-EBE5-C0A4-A187-39D33DF71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9738" y="3429000"/>
            <a:ext cx="6482916" cy="9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4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B5AEF-8356-D816-6E36-2AC72C4C1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E91F4AB2-41CC-3AB1-8191-53F7408FCE30}"/>
              </a:ext>
            </a:extLst>
          </p:cNvPr>
          <p:cNvSpPr txBox="1"/>
          <p:nvPr/>
        </p:nvSpPr>
        <p:spPr>
          <a:xfrm>
            <a:off x="294921" y="262011"/>
            <a:ext cx="2036953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2.1 EDA/Data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Preprecessing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DD83E880-C2A6-8D20-8F32-E12EC01283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00508A69-CC4A-62F9-F876-7039FAAE0825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4D73F581-4691-991D-32AB-35E8155CA640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4" name="Google Shape;123;p4">
            <a:extLst>
              <a:ext uri="{FF2B5EF4-FFF2-40B4-BE49-F238E27FC236}">
                <a16:creationId xmlns:a16="http://schemas.microsoft.com/office/drawing/2014/main" id="{61D2C269-3267-8A49-F6CA-3B3720CB2FBD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5" name="Google Shape;108;g25b4849a9f5_19_3">
            <a:extLst>
              <a:ext uri="{FF2B5EF4-FFF2-40B4-BE49-F238E27FC236}">
                <a16:creationId xmlns:a16="http://schemas.microsoft.com/office/drawing/2014/main" id="{FB179A76-5319-F700-610F-58B46292B0A0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15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99F0C93-9D20-EB52-2D29-34A1E9AF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314" y="2008780"/>
            <a:ext cx="1514273" cy="137891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9D78A64-5012-C6DC-C152-CC49DF97EF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726" r="17133"/>
          <a:stretch/>
        </p:blipFill>
        <p:spPr>
          <a:xfrm>
            <a:off x="586118" y="3071401"/>
            <a:ext cx="2159391" cy="20701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40A51B2-D4AD-B72F-06C5-027D21EFF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7511" y="3477591"/>
            <a:ext cx="1753191" cy="137891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D39A4F-FE9F-DCD2-D2BF-A14B4A39229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487" r="7128"/>
          <a:stretch/>
        </p:blipFill>
        <p:spPr>
          <a:xfrm>
            <a:off x="7027124" y="375973"/>
            <a:ext cx="1407402" cy="137891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F74F8DB-B03F-C60A-06E8-CAD1C0EEE0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931" r="7410"/>
          <a:stretch/>
        </p:blipFill>
        <p:spPr>
          <a:xfrm>
            <a:off x="7736251" y="4046543"/>
            <a:ext cx="1445588" cy="137891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5B3B05F-DB18-7004-FF80-02A7CAA3349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223" r="5650"/>
          <a:stretch/>
        </p:blipFill>
        <p:spPr>
          <a:xfrm>
            <a:off x="10277511" y="532671"/>
            <a:ext cx="1445588" cy="1378914"/>
          </a:xfrm>
          <a:prstGeom prst="rect">
            <a:avLst/>
          </a:prstGeom>
        </p:spPr>
      </p:pic>
      <p:pic>
        <p:nvPicPr>
          <p:cNvPr id="34" name="Picture 28">
            <a:extLst>
              <a:ext uri="{FF2B5EF4-FFF2-40B4-BE49-F238E27FC236}">
                <a16:creationId xmlns:a16="http://schemas.microsoft.com/office/drawing/2014/main" id="{98F80DE5-5936-EB79-05ED-B962F5A62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929534">
            <a:off x="8323192" y="1821102"/>
            <a:ext cx="495300" cy="88900"/>
          </a:xfrm>
          <a:prstGeom prst="rect">
            <a:avLst/>
          </a:prstGeom>
        </p:spPr>
      </p:pic>
      <p:pic>
        <p:nvPicPr>
          <p:cNvPr id="35" name="Picture 38">
            <a:extLst>
              <a:ext uri="{FF2B5EF4-FFF2-40B4-BE49-F238E27FC236}">
                <a16:creationId xmlns:a16="http://schemas.microsoft.com/office/drawing/2014/main" id="{A5D74C05-3856-9846-097B-0BE9875513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973638">
            <a:off x="9954205" y="1935528"/>
            <a:ext cx="495300" cy="88900"/>
          </a:xfrm>
          <a:prstGeom prst="rect">
            <a:avLst/>
          </a:prstGeom>
        </p:spPr>
      </p:pic>
      <p:pic>
        <p:nvPicPr>
          <p:cNvPr id="36" name="Picture 46">
            <a:extLst>
              <a:ext uri="{FF2B5EF4-FFF2-40B4-BE49-F238E27FC236}">
                <a16:creationId xmlns:a16="http://schemas.microsoft.com/office/drawing/2014/main" id="{324D92EB-D5B5-A031-15ED-89544248EA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85043">
            <a:off x="9969718" y="3362954"/>
            <a:ext cx="495300" cy="88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9E7D28-DA8F-FC97-CC69-B6CB2E9E0A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3720000">
            <a:off x="8519691" y="3624080"/>
            <a:ext cx="495300" cy="88900"/>
          </a:xfrm>
          <a:prstGeom prst="rect">
            <a:avLst/>
          </a:prstGeom>
        </p:spPr>
      </p:pic>
      <p:pic>
        <p:nvPicPr>
          <p:cNvPr id="38" name="Picture 34">
            <a:extLst>
              <a:ext uri="{FF2B5EF4-FFF2-40B4-BE49-F238E27FC236}">
                <a16:creationId xmlns:a16="http://schemas.microsoft.com/office/drawing/2014/main" id="{A301977C-884C-0A22-9A80-E5A16F32EF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299429">
            <a:off x="3098874" y="3384550"/>
            <a:ext cx="4978400" cy="889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9D8747FA-8C4B-3010-23D3-0A18083122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715" y="5502909"/>
            <a:ext cx="6680982" cy="570773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7CDC1ACB-769A-77DB-8D2F-5251A16325B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22483" r="5453"/>
          <a:stretch/>
        </p:blipFill>
        <p:spPr>
          <a:xfrm>
            <a:off x="4522671" y="403146"/>
            <a:ext cx="1233112" cy="1203821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461E0B76-49BB-1DA8-3754-7AB73FCFD77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4557" r="5934"/>
          <a:stretch/>
        </p:blipFill>
        <p:spPr>
          <a:xfrm>
            <a:off x="4987868" y="1948934"/>
            <a:ext cx="1360516" cy="1203821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5B5DA20A-C501-2DBA-137B-E04231F4767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090" r="7863"/>
          <a:stretch/>
        </p:blipFill>
        <p:spPr>
          <a:xfrm>
            <a:off x="2804749" y="1665543"/>
            <a:ext cx="1584131" cy="1516537"/>
          </a:xfrm>
          <a:prstGeom prst="rect">
            <a:avLst/>
          </a:prstGeom>
        </p:spPr>
      </p:pic>
      <p:pic>
        <p:nvPicPr>
          <p:cNvPr id="55" name="Picture 38">
            <a:extLst>
              <a:ext uri="{FF2B5EF4-FFF2-40B4-BE49-F238E27FC236}">
                <a16:creationId xmlns:a16="http://schemas.microsoft.com/office/drawing/2014/main" id="{408627B1-CC96-CD4A-B2DA-497C3594C5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209754">
            <a:off x="2412424" y="3104838"/>
            <a:ext cx="495300" cy="88900"/>
          </a:xfrm>
          <a:prstGeom prst="rect">
            <a:avLst/>
          </a:prstGeom>
        </p:spPr>
      </p:pic>
      <p:pic>
        <p:nvPicPr>
          <p:cNvPr id="56" name="Picture 44">
            <a:extLst>
              <a:ext uri="{FF2B5EF4-FFF2-40B4-BE49-F238E27FC236}">
                <a16:creationId xmlns:a16="http://schemas.microsoft.com/office/drawing/2014/main" id="{86A615EA-B755-01EB-5E79-1245B2CA6B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8120" y="2521790"/>
            <a:ext cx="495300" cy="88900"/>
          </a:xfrm>
          <a:prstGeom prst="rect">
            <a:avLst/>
          </a:prstGeom>
        </p:spPr>
      </p:pic>
      <p:pic>
        <p:nvPicPr>
          <p:cNvPr id="57" name="Picture 38">
            <a:extLst>
              <a:ext uri="{FF2B5EF4-FFF2-40B4-BE49-F238E27FC236}">
                <a16:creationId xmlns:a16="http://schemas.microsoft.com/office/drawing/2014/main" id="{A6E78716-5D1B-7AFB-3A3C-63E15108D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195989">
            <a:off x="4060212" y="1556851"/>
            <a:ext cx="495300" cy="8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7848A-0891-A142-CEB7-2DBBC3EB7271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Data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Augmentation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843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B5DE0-6497-449E-3317-EADE26EF0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93027DC6-2CC5-0F74-7E1D-AB9B0D7646D9}"/>
              </a:ext>
            </a:extLst>
          </p:cNvPr>
          <p:cNvSpPr txBox="1"/>
          <p:nvPr/>
        </p:nvSpPr>
        <p:spPr>
          <a:xfrm>
            <a:off x="294921" y="262011"/>
            <a:ext cx="2036953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2.1 EDA/Data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Preprecessing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E9A1909B-1759-771E-ADAE-09C086EA0C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838DFFF7-8FFD-91B1-73DA-6509AF5544E6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2FC9EF88-E901-0394-C820-8C70395FDF7D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9AD567-F634-60FF-DC2C-31442AB16ACA}"/>
              </a:ext>
            </a:extLst>
          </p:cNvPr>
          <p:cNvSpPr txBox="1"/>
          <p:nvPr/>
        </p:nvSpPr>
        <p:spPr>
          <a:xfrm>
            <a:off x="372464" y="1976886"/>
            <a:ext cx="467683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AAC는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증강이 있는 경우 성능적으로 악영향이 있을 여지가 있다고 판단하여,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Task를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구분하여 증강을 적용할 수 있도록 구성 시도</a:t>
            </a:r>
          </a:p>
          <a:p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기본적으로 모든 데이터에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Normalize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증강을 입히고, ASR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Task에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한하여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Audiomentations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라이브러리의 증강을 추가해 실험함</a:t>
            </a:r>
            <a:endParaRPr lang="ko-KR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PitchShift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TimeStretch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ApplyImpulseResponse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...</a:t>
            </a:r>
          </a:p>
          <a:p>
            <a:pPr marL="285750" indent="-285750">
              <a:buFont typeface="Calibri"/>
              <a:buChar char="-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99016727-BEC7-CFA9-E584-179FE83F9E49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16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17" name="그림 16" descr="텍스트, 스크린샷, 폰트, 라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A9E5B0D4-C25E-CE4C-6DE7-833C7494ED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31" r="11027" b="-552"/>
          <a:stretch/>
        </p:blipFill>
        <p:spPr>
          <a:xfrm>
            <a:off x="5293255" y="3026889"/>
            <a:ext cx="6542583" cy="1110849"/>
          </a:xfrm>
          <a:prstGeom prst="rect">
            <a:avLst/>
          </a:prstGeom>
        </p:spPr>
      </p:pic>
      <p:pic>
        <p:nvPicPr>
          <p:cNvPr id="19" name="그림 18" descr="텍스트, 폰트, 스크린샷, 라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2DA16EB4-7FBD-29B9-5B20-489AF5745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323" y="1978025"/>
            <a:ext cx="6348413" cy="5365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9A4B9-3C00-3B90-75EB-C2C479869733}"/>
              </a:ext>
            </a:extLst>
          </p:cNvPr>
          <p:cNvSpPr txBox="1"/>
          <p:nvPr/>
        </p:nvSpPr>
        <p:spPr>
          <a:xfrm>
            <a:off x="5298387" y="4434702"/>
            <a:ext cx="64434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동일한 환경에서 테스트 했을 때, </a:t>
            </a:r>
            <a:r>
              <a:rPr lang="ko-KR" altLang="en-US" dirty="0" err="1">
                <a:solidFill>
                  <a:schemeClr val="tx2">
                    <a:lumMod val="49000"/>
                    <a:lumOff val="51000"/>
                  </a:schemeClr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TimeStretch를</a:t>
            </a:r>
            <a:r>
              <a:rPr lang="ko-KR" altLang="en-US" dirty="0">
                <a:solidFill>
                  <a:schemeClr val="tx2">
                    <a:lumMod val="49000"/>
                    <a:lumOff val="51000"/>
                  </a:schemeClr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 적용한 모델, </a:t>
            </a:r>
            <a:r>
              <a:rPr lang="ko-KR" dirty="0" err="1">
                <a:solidFill>
                  <a:schemeClr val="tx2">
                    <a:lumMod val="49000"/>
                    <a:lumOff val="51000"/>
                  </a:schemeClr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PitchShift를</a:t>
            </a:r>
            <a:r>
              <a:rPr lang="ko-KR" dirty="0">
                <a:solidFill>
                  <a:schemeClr val="tx2">
                    <a:lumMod val="49000"/>
                    <a:lumOff val="51000"/>
                  </a:schemeClr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 적용한 모델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이 </a:t>
            </a:r>
            <a:r>
              <a:rPr lang="ko-KR" dirty="0">
                <a:solidFill>
                  <a:srgbClr val="FF8282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증강을 적용하지 않은 모델</a:t>
            </a:r>
            <a:r>
              <a:rPr 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보다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 제출 성능이 떨어짐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6CCA2CD-BDD7-7DB0-C809-387E3C0EEAD2}"/>
              </a:ext>
            </a:extLst>
          </p:cNvPr>
          <p:cNvSpPr/>
          <p:nvPr/>
        </p:nvSpPr>
        <p:spPr>
          <a:xfrm>
            <a:off x="5330011" y="1903005"/>
            <a:ext cx="6492551" cy="699795"/>
          </a:xfrm>
          <a:prstGeom prst="round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0E96BF7-FE7C-B0D4-BE31-9DD7516D2473}"/>
              </a:ext>
            </a:extLst>
          </p:cNvPr>
          <p:cNvSpPr/>
          <p:nvPr/>
        </p:nvSpPr>
        <p:spPr>
          <a:xfrm>
            <a:off x="5300704" y="2958081"/>
            <a:ext cx="6521858" cy="1188256"/>
          </a:xfrm>
          <a:prstGeom prst="roundRect">
            <a:avLst/>
          </a:prstGeom>
          <a:noFill/>
          <a:ln w="0">
            <a:solidFill>
              <a:schemeClr val="bg1"/>
            </a:solidFill>
          </a:ln>
          <a:effectLst>
            <a:glow rad="63500">
              <a:srgbClr val="0070C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64E84-5293-9E77-7692-5F7B73C9E9F7}"/>
              </a:ext>
            </a:extLst>
          </p:cNvPr>
          <p:cNvSpPr txBox="1"/>
          <p:nvPr/>
        </p:nvSpPr>
        <p:spPr>
          <a:xfrm>
            <a:off x="1882176" y="5680291"/>
            <a:ext cx="90893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증강의 강도를 약하게 주었음에도 성능 하락이 발생하여,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Normalize만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사용하는 것으로 결정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C048E12-70E2-40C6-7488-135FA53B6B7D}"/>
              </a:ext>
            </a:extLst>
          </p:cNvPr>
          <p:cNvSpPr/>
          <p:nvPr/>
        </p:nvSpPr>
        <p:spPr>
          <a:xfrm>
            <a:off x="1876164" y="5671593"/>
            <a:ext cx="8447245" cy="476166"/>
          </a:xfrm>
          <a:prstGeom prst="round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rgbClr val="521B93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8" name="Google Shape;123;p4">
            <a:extLst>
              <a:ext uri="{FF2B5EF4-FFF2-40B4-BE49-F238E27FC236}">
                <a16:creationId xmlns:a16="http://schemas.microsoft.com/office/drawing/2014/main" id="{035B2AD8-FDCA-9712-BCC7-EB8A6E3FECAF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55EF99-92E7-225F-D4D7-869F6C9F6A20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Data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Augmentation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25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6D7AD-FE06-BB8D-FCD3-172115DF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8A087F44-F5BC-4FD0-7504-D2A615F9E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FBED93AE-F048-DBC5-0ABC-34E0E3A0BAA4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4E4BCF3A-5AA4-880A-0526-69C7776BD394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4" name="Google Shape;123;p4">
            <a:extLst>
              <a:ext uri="{FF2B5EF4-FFF2-40B4-BE49-F238E27FC236}">
                <a16:creationId xmlns:a16="http://schemas.microsoft.com/office/drawing/2014/main" id="{D168693D-72DA-6F1B-3E13-AF87D5E060FF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551F4-726B-EE6C-FBC9-2016175F76E1}"/>
              </a:ext>
            </a:extLst>
          </p:cNvPr>
          <p:cNvSpPr txBox="1"/>
          <p:nvPr/>
        </p:nvSpPr>
        <p:spPr>
          <a:xfrm>
            <a:off x="473675" y="2049161"/>
            <a:ext cx="1049113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snakers4/silero-vad: Silero VAD: pre-trained enterprise-grade Voice Activity Detector</a:t>
            </a: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Calibri"/>
              <a:buChar char="-"/>
            </a:pPr>
            <a:endParaRPr 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  <a:p>
            <a:pPr marL="285750" indent="-285750">
              <a:buFont typeface="Calibri"/>
              <a:buChar char="-"/>
            </a:pP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리얼타임으로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적용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가능한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전처리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필터로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, ASR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테스크에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적용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위해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사용</a:t>
            </a: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  <a:p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  <a:p>
            <a:pPr marL="285750" indent="-285750">
              <a:buFont typeface="Calibri"/>
              <a:buChar char="-"/>
            </a:pP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C4BAA-EABC-CC55-7310-786254E3D179}"/>
              </a:ext>
            </a:extLst>
          </p:cNvPr>
          <p:cNvSpPr txBox="1"/>
          <p:nvPr/>
        </p:nvSpPr>
        <p:spPr>
          <a:xfrm>
            <a:off x="474579" y="3305341"/>
            <a:ext cx="1110514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4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기대효과</a:t>
            </a:r>
          </a:p>
          <a:p>
            <a:endParaRPr lang="ko-KR" altLang="en-US" sz="24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800100" lvl="1" indent="-342900">
              <a:buAutoNum type="arabicPeriod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VAD가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인식하지 못하는 데이터를 데이터셋에서 제거하여 전체 데이터의 평균 품질 상승</a:t>
            </a:r>
          </a:p>
          <a:p>
            <a:pPr marL="342900" indent="-342900">
              <a:buAutoNum type="arabicPeriod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lvl="1"/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2. 무의미한 공백을 최대한 줄여 유의미한 데이터를 최대한 인코더에게 전달</a:t>
            </a:r>
          </a:p>
        </p:txBody>
      </p:sp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6D944E29-6739-9B5E-7794-092C323F658E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17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19" name="Google Shape;122;p4">
            <a:extLst>
              <a:ext uri="{FF2B5EF4-FFF2-40B4-BE49-F238E27FC236}">
                <a16:creationId xmlns:a16="http://schemas.microsoft.com/office/drawing/2014/main" id="{59BCC670-9B0A-3085-6A59-68F66FD5670F}"/>
              </a:ext>
            </a:extLst>
          </p:cNvPr>
          <p:cNvSpPr txBox="1"/>
          <p:nvPr/>
        </p:nvSpPr>
        <p:spPr>
          <a:xfrm>
            <a:off x="294921" y="262011"/>
            <a:ext cx="2036953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2.1 EDA/Data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Preprecessing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9118AE-07C5-20C1-8824-7FB238A4E1C2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VAD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Filter</a:t>
            </a:r>
            <a:endParaRPr lang="ko-KR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2485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41150-7EB7-AC0C-1A54-DD182429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직사각형 6177">
            <a:extLst>
              <a:ext uri="{FF2B5EF4-FFF2-40B4-BE49-F238E27FC236}">
                <a16:creationId xmlns:a16="http://schemas.microsoft.com/office/drawing/2014/main" id="{61A96910-F43A-371D-B7D0-ECEFA4A95CF8}"/>
              </a:ext>
            </a:extLst>
          </p:cNvPr>
          <p:cNvSpPr/>
          <p:nvPr/>
        </p:nvSpPr>
        <p:spPr>
          <a:xfrm>
            <a:off x="2365470" y="4967345"/>
            <a:ext cx="1941756" cy="6082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Whisper</a:t>
            </a:r>
          </a:p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Encoder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0877D025-81E9-2651-3F68-A99D166F7861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2.2 Model/Research</a:t>
            </a:r>
            <a:endParaRPr lang="ko-KR" altLang="en-US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9521142F-9F52-C0F3-4DF4-B2A418E3A6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67F027E3-4C85-EACB-40CD-C5AB5ED2E8F3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B929521C-A5DC-5A26-96E3-F5839A8E0A37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4" name="Google Shape;153;p6">
            <a:extLst>
              <a:ext uri="{FF2B5EF4-FFF2-40B4-BE49-F238E27FC236}">
                <a16:creationId xmlns:a16="http://schemas.microsoft.com/office/drawing/2014/main" id="{043492F8-71E7-B594-4FB7-32465BD32203}"/>
              </a:ext>
            </a:extLst>
          </p:cNvPr>
          <p:cNvSpPr txBox="1"/>
          <p:nvPr/>
        </p:nvSpPr>
        <p:spPr>
          <a:xfrm>
            <a:off x="5696263" y="3339489"/>
            <a:ext cx="814648" cy="4803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800" u="none" strike="noStrike" kern="0" cap="none" spc="0" baseline="0" dirty="0">
                <a:solidFill>
                  <a:srgbClr val="FFFF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부덕이</a:t>
            </a:r>
            <a:endParaRPr lang="ko-KR" alt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49050B95-2D71-79AD-C855-206CBAB6EA36}"/>
              </a:ext>
            </a:extLst>
          </p:cNvPr>
          <p:cNvSpPr/>
          <p:nvPr/>
        </p:nvSpPr>
        <p:spPr>
          <a:xfrm>
            <a:off x="1290484" y="4092677"/>
            <a:ext cx="169606" cy="516194"/>
          </a:xfrm>
          <a:prstGeom prst="roundRect">
            <a:avLst/>
          </a:prstGeom>
          <a:solidFill>
            <a:srgbClr val="FFE79A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A61CED36-A440-B25F-7955-C89FC197BA37}"/>
              </a:ext>
            </a:extLst>
          </p:cNvPr>
          <p:cNvSpPr/>
          <p:nvPr/>
        </p:nvSpPr>
        <p:spPr>
          <a:xfrm>
            <a:off x="1465206" y="4092677"/>
            <a:ext cx="169606" cy="516194"/>
          </a:xfrm>
          <a:prstGeom prst="roundRect">
            <a:avLst/>
          </a:prstGeom>
          <a:solidFill>
            <a:srgbClr val="FFE79A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EB31790A-EEB7-DFEE-7FD3-65A458109354}"/>
              </a:ext>
            </a:extLst>
          </p:cNvPr>
          <p:cNvSpPr/>
          <p:nvPr/>
        </p:nvSpPr>
        <p:spPr>
          <a:xfrm>
            <a:off x="1639928" y="4092677"/>
            <a:ext cx="169606" cy="516194"/>
          </a:xfrm>
          <a:prstGeom prst="roundRect">
            <a:avLst/>
          </a:prstGeom>
          <a:solidFill>
            <a:srgbClr val="FFE79A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3" name="모서리가 둥근 직사각형 22">
            <a:extLst>
              <a:ext uri="{FF2B5EF4-FFF2-40B4-BE49-F238E27FC236}">
                <a16:creationId xmlns:a16="http://schemas.microsoft.com/office/drawing/2014/main" id="{C4B7F8C7-C3BE-2E0A-7542-BBBD88B4515A}"/>
              </a:ext>
            </a:extLst>
          </p:cNvPr>
          <p:cNvSpPr/>
          <p:nvPr/>
        </p:nvSpPr>
        <p:spPr>
          <a:xfrm>
            <a:off x="1814650" y="4092677"/>
            <a:ext cx="169606" cy="516194"/>
          </a:xfrm>
          <a:prstGeom prst="roundRect">
            <a:avLst/>
          </a:prstGeom>
          <a:solidFill>
            <a:srgbClr val="FFE79A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4" name="모서리가 둥근 직사각형 23">
            <a:extLst>
              <a:ext uri="{FF2B5EF4-FFF2-40B4-BE49-F238E27FC236}">
                <a16:creationId xmlns:a16="http://schemas.microsoft.com/office/drawing/2014/main" id="{DB76D841-72E8-07C4-00DE-ADB671E692AE}"/>
              </a:ext>
            </a:extLst>
          </p:cNvPr>
          <p:cNvSpPr/>
          <p:nvPr/>
        </p:nvSpPr>
        <p:spPr>
          <a:xfrm>
            <a:off x="5198593" y="3170903"/>
            <a:ext cx="169606" cy="51619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5" name="모서리가 둥근 직사각형 24">
            <a:extLst>
              <a:ext uri="{FF2B5EF4-FFF2-40B4-BE49-F238E27FC236}">
                <a16:creationId xmlns:a16="http://schemas.microsoft.com/office/drawing/2014/main" id="{378AF221-ABC8-C98B-88A2-0AEBBFC9750C}"/>
              </a:ext>
            </a:extLst>
          </p:cNvPr>
          <p:cNvSpPr/>
          <p:nvPr/>
        </p:nvSpPr>
        <p:spPr>
          <a:xfrm>
            <a:off x="5373315" y="3170903"/>
            <a:ext cx="169606" cy="51619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6" name="모서리가 둥근 직사각형 25">
            <a:extLst>
              <a:ext uri="{FF2B5EF4-FFF2-40B4-BE49-F238E27FC236}">
                <a16:creationId xmlns:a16="http://schemas.microsoft.com/office/drawing/2014/main" id="{CE126810-53BF-9259-CDB9-5A4EEC15C09B}"/>
              </a:ext>
            </a:extLst>
          </p:cNvPr>
          <p:cNvSpPr/>
          <p:nvPr/>
        </p:nvSpPr>
        <p:spPr>
          <a:xfrm>
            <a:off x="5548037" y="3170903"/>
            <a:ext cx="169606" cy="51619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7" name="모서리가 둥근 직사각형 26">
            <a:extLst>
              <a:ext uri="{FF2B5EF4-FFF2-40B4-BE49-F238E27FC236}">
                <a16:creationId xmlns:a16="http://schemas.microsoft.com/office/drawing/2014/main" id="{4110F51B-BF64-2A3C-9577-DCE6E2E7CD7B}"/>
              </a:ext>
            </a:extLst>
          </p:cNvPr>
          <p:cNvSpPr/>
          <p:nvPr/>
        </p:nvSpPr>
        <p:spPr>
          <a:xfrm>
            <a:off x="5722759" y="3170903"/>
            <a:ext cx="169606" cy="51619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8" name="모서리가 둥근 직사각형 27">
            <a:extLst>
              <a:ext uri="{FF2B5EF4-FFF2-40B4-BE49-F238E27FC236}">
                <a16:creationId xmlns:a16="http://schemas.microsoft.com/office/drawing/2014/main" id="{4FA69BAC-B648-E393-5DCA-3A358541C8B2}"/>
              </a:ext>
            </a:extLst>
          </p:cNvPr>
          <p:cNvSpPr/>
          <p:nvPr/>
        </p:nvSpPr>
        <p:spPr>
          <a:xfrm>
            <a:off x="5894568" y="3170903"/>
            <a:ext cx="169606" cy="51619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9" name="모서리가 둥근 직사각형 28">
            <a:extLst>
              <a:ext uri="{FF2B5EF4-FFF2-40B4-BE49-F238E27FC236}">
                <a16:creationId xmlns:a16="http://schemas.microsoft.com/office/drawing/2014/main" id="{1C4B18DF-ADDF-2F48-A775-5B1EAF454BFB}"/>
              </a:ext>
            </a:extLst>
          </p:cNvPr>
          <p:cNvSpPr/>
          <p:nvPr/>
        </p:nvSpPr>
        <p:spPr>
          <a:xfrm>
            <a:off x="6069290" y="3170903"/>
            <a:ext cx="169606" cy="51619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id="{5B1C275D-8459-C4FC-58D0-2C3CD3B14D04}"/>
              </a:ext>
            </a:extLst>
          </p:cNvPr>
          <p:cNvSpPr/>
          <p:nvPr/>
        </p:nvSpPr>
        <p:spPr>
          <a:xfrm>
            <a:off x="6244012" y="3170903"/>
            <a:ext cx="169606" cy="51619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1" name="모서리가 둥근 직사각형 30">
            <a:extLst>
              <a:ext uri="{FF2B5EF4-FFF2-40B4-BE49-F238E27FC236}">
                <a16:creationId xmlns:a16="http://schemas.microsoft.com/office/drawing/2014/main" id="{FE86BA26-EF68-7510-775F-F7B24759003D}"/>
              </a:ext>
            </a:extLst>
          </p:cNvPr>
          <p:cNvSpPr/>
          <p:nvPr/>
        </p:nvSpPr>
        <p:spPr>
          <a:xfrm>
            <a:off x="6418734" y="3170903"/>
            <a:ext cx="169606" cy="51619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4" name="모서리가 둥근 직사각형 33">
            <a:extLst>
              <a:ext uri="{FF2B5EF4-FFF2-40B4-BE49-F238E27FC236}">
                <a16:creationId xmlns:a16="http://schemas.microsoft.com/office/drawing/2014/main" id="{027F0893-112E-983D-DB47-F1A01187AC98}"/>
              </a:ext>
            </a:extLst>
          </p:cNvPr>
          <p:cNvSpPr/>
          <p:nvPr/>
        </p:nvSpPr>
        <p:spPr>
          <a:xfrm>
            <a:off x="7937040" y="3170903"/>
            <a:ext cx="169606" cy="51619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5" name="모서리가 둥근 직사각형 34">
            <a:extLst>
              <a:ext uri="{FF2B5EF4-FFF2-40B4-BE49-F238E27FC236}">
                <a16:creationId xmlns:a16="http://schemas.microsoft.com/office/drawing/2014/main" id="{150C417B-F461-5F76-CCCF-E2A997A24AB8}"/>
              </a:ext>
            </a:extLst>
          </p:cNvPr>
          <p:cNvSpPr/>
          <p:nvPr/>
        </p:nvSpPr>
        <p:spPr>
          <a:xfrm>
            <a:off x="8111762" y="3170903"/>
            <a:ext cx="169606" cy="51619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6" name="모서리가 둥근 직사각형 35">
            <a:extLst>
              <a:ext uri="{FF2B5EF4-FFF2-40B4-BE49-F238E27FC236}">
                <a16:creationId xmlns:a16="http://schemas.microsoft.com/office/drawing/2014/main" id="{7B755636-8F39-3B93-B0BB-19CF34C800D2}"/>
              </a:ext>
            </a:extLst>
          </p:cNvPr>
          <p:cNvSpPr/>
          <p:nvPr/>
        </p:nvSpPr>
        <p:spPr>
          <a:xfrm>
            <a:off x="8286484" y="3170903"/>
            <a:ext cx="169606" cy="51619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7" name="모서리가 둥근 직사각형 36">
            <a:extLst>
              <a:ext uri="{FF2B5EF4-FFF2-40B4-BE49-F238E27FC236}">
                <a16:creationId xmlns:a16="http://schemas.microsoft.com/office/drawing/2014/main" id="{417EF3C4-181E-4ACD-C34B-38A8BE92A5EA}"/>
              </a:ext>
            </a:extLst>
          </p:cNvPr>
          <p:cNvSpPr/>
          <p:nvPr/>
        </p:nvSpPr>
        <p:spPr>
          <a:xfrm>
            <a:off x="8461206" y="3170903"/>
            <a:ext cx="169606" cy="51619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8" name="모서리가 둥근 직사각형 37">
            <a:extLst>
              <a:ext uri="{FF2B5EF4-FFF2-40B4-BE49-F238E27FC236}">
                <a16:creationId xmlns:a16="http://schemas.microsoft.com/office/drawing/2014/main" id="{D7B8C62D-C8D4-8F3A-365F-35EBEB3275B7}"/>
              </a:ext>
            </a:extLst>
          </p:cNvPr>
          <p:cNvSpPr/>
          <p:nvPr/>
        </p:nvSpPr>
        <p:spPr>
          <a:xfrm>
            <a:off x="8633015" y="3170903"/>
            <a:ext cx="169606" cy="51619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9" name="모서리가 둥근 직사각형 38">
            <a:extLst>
              <a:ext uri="{FF2B5EF4-FFF2-40B4-BE49-F238E27FC236}">
                <a16:creationId xmlns:a16="http://schemas.microsoft.com/office/drawing/2014/main" id="{B81A608F-4055-0DBF-D278-3C242F05BA7B}"/>
              </a:ext>
            </a:extLst>
          </p:cNvPr>
          <p:cNvSpPr/>
          <p:nvPr/>
        </p:nvSpPr>
        <p:spPr>
          <a:xfrm>
            <a:off x="8807737" y="3170903"/>
            <a:ext cx="169606" cy="51619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0" name="모서리가 둥근 직사각형 39">
            <a:extLst>
              <a:ext uri="{FF2B5EF4-FFF2-40B4-BE49-F238E27FC236}">
                <a16:creationId xmlns:a16="http://schemas.microsoft.com/office/drawing/2014/main" id="{7A828005-BF1A-DD0D-1891-F1CE3CA62CC2}"/>
              </a:ext>
            </a:extLst>
          </p:cNvPr>
          <p:cNvSpPr/>
          <p:nvPr/>
        </p:nvSpPr>
        <p:spPr>
          <a:xfrm>
            <a:off x="8982459" y="3170903"/>
            <a:ext cx="169606" cy="51619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1" name="모서리가 둥근 직사각형 40">
            <a:extLst>
              <a:ext uri="{FF2B5EF4-FFF2-40B4-BE49-F238E27FC236}">
                <a16:creationId xmlns:a16="http://schemas.microsoft.com/office/drawing/2014/main" id="{790D2390-C08B-C174-072F-8FB20D2360C9}"/>
              </a:ext>
            </a:extLst>
          </p:cNvPr>
          <p:cNvSpPr/>
          <p:nvPr/>
        </p:nvSpPr>
        <p:spPr>
          <a:xfrm>
            <a:off x="9157181" y="3170903"/>
            <a:ext cx="169606" cy="51619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3" name="모서리가 둥근 직사각형 42">
            <a:extLst>
              <a:ext uri="{FF2B5EF4-FFF2-40B4-BE49-F238E27FC236}">
                <a16:creationId xmlns:a16="http://schemas.microsoft.com/office/drawing/2014/main" id="{132B80E7-0B12-264D-C327-D206D0B76976}"/>
              </a:ext>
            </a:extLst>
          </p:cNvPr>
          <p:cNvSpPr/>
          <p:nvPr/>
        </p:nvSpPr>
        <p:spPr>
          <a:xfrm>
            <a:off x="1230818" y="1977499"/>
            <a:ext cx="169606" cy="282514"/>
          </a:xfrm>
          <a:prstGeom prst="roundRect">
            <a:avLst/>
          </a:prstGeom>
          <a:solidFill>
            <a:srgbClr val="FFE79A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4" name="모서리가 둥근 직사각형 43">
            <a:extLst>
              <a:ext uri="{FF2B5EF4-FFF2-40B4-BE49-F238E27FC236}">
                <a16:creationId xmlns:a16="http://schemas.microsoft.com/office/drawing/2014/main" id="{8C5DCE74-8AE0-8FAC-1559-76377137C9A2}"/>
              </a:ext>
            </a:extLst>
          </p:cNvPr>
          <p:cNvSpPr/>
          <p:nvPr/>
        </p:nvSpPr>
        <p:spPr>
          <a:xfrm>
            <a:off x="1230818" y="3495692"/>
            <a:ext cx="169606" cy="282514"/>
          </a:xfrm>
          <a:prstGeom prst="roundRect">
            <a:avLst/>
          </a:prstGeom>
          <a:solidFill>
            <a:srgbClr val="E0CBB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5" name="모서리가 둥근 직사각형 44">
            <a:extLst>
              <a:ext uri="{FF2B5EF4-FFF2-40B4-BE49-F238E27FC236}">
                <a16:creationId xmlns:a16="http://schemas.microsoft.com/office/drawing/2014/main" id="{78CE3086-1B3D-1D1C-08A6-6AD691B118C7}"/>
              </a:ext>
            </a:extLst>
          </p:cNvPr>
          <p:cNvSpPr/>
          <p:nvPr/>
        </p:nvSpPr>
        <p:spPr>
          <a:xfrm>
            <a:off x="1230818" y="3111063"/>
            <a:ext cx="169606" cy="282514"/>
          </a:xfrm>
          <a:prstGeom prst="roundRect">
            <a:avLst/>
          </a:prstGeom>
          <a:solidFill>
            <a:srgbClr val="AFACA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51" name="모서리가 둥근 직사각형 6150">
            <a:extLst>
              <a:ext uri="{FF2B5EF4-FFF2-40B4-BE49-F238E27FC236}">
                <a16:creationId xmlns:a16="http://schemas.microsoft.com/office/drawing/2014/main" id="{BC795946-DDF2-C0E9-97AF-15AC08AD58A3}"/>
              </a:ext>
            </a:extLst>
          </p:cNvPr>
          <p:cNvSpPr/>
          <p:nvPr/>
        </p:nvSpPr>
        <p:spPr>
          <a:xfrm>
            <a:off x="1230818" y="2726435"/>
            <a:ext cx="169606" cy="28251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52" name="모서리가 둥근 직사각형 6151">
            <a:extLst>
              <a:ext uri="{FF2B5EF4-FFF2-40B4-BE49-F238E27FC236}">
                <a16:creationId xmlns:a16="http://schemas.microsoft.com/office/drawing/2014/main" id="{6482659B-1955-A80A-308A-BF570923D4EC}"/>
              </a:ext>
            </a:extLst>
          </p:cNvPr>
          <p:cNvSpPr/>
          <p:nvPr/>
        </p:nvSpPr>
        <p:spPr>
          <a:xfrm>
            <a:off x="1230818" y="2351967"/>
            <a:ext cx="169606" cy="28251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57" name="TextBox 6156">
            <a:extLst>
              <a:ext uri="{FF2B5EF4-FFF2-40B4-BE49-F238E27FC236}">
                <a16:creationId xmlns:a16="http://schemas.microsoft.com/office/drawing/2014/main" id="{C57D20D0-E2DD-007F-9C44-9134467CE3A4}"/>
              </a:ext>
            </a:extLst>
          </p:cNvPr>
          <p:cNvSpPr txBox="1"/>
          <p:nvPr/>
        </p:nvSpPr>
        <p:spPr>
          <a:xfrm>
            <a:off x="1415107" y="1975177"/>
            <a:ext cx="142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Q-Former queries</a:t>
            </a:r>
            <a:endParaRPr lang="ko-KR" altLang="en-US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6158" name="TextBox 6157">
            <a:extLst>
              <a:ext uri="{FF2B5EF4-FFF2-40B4-BE49-F238E27FC236}">
                <a16:creationId xmlns:a16="http://schemas.microsoft.com/office/drawing/2014/main" id="{F878F92D-9192-DB14-E3DC-689BC836FBF7}"/>
              </a:ext>
            </a:extLst>
          </p:cNvPr>
          <p:cNvSpPr txBox="1"/>
          <p:nvPr/>
        </p:nvSpPr>
        <p:spPr>
          <a:xfrm>
            <a:off x="1419399" y="2352003"/>
            <a:ext cx="139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Whisper features</a:t>
            </a:r>
            <a:endParaRPr lang="ko-KR" altLang="en-US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6159" name="TextBox 6158">
            <a:extLst>
              <a:ext uri="{FF2B5EF4-FFF2-40B4-BE49-F238E27FC236}">
                <a16:creationId xmlns:a16="http://schemas.microsoft.com/office/drawing/2014/main" id="{16F9B923-5E1C-1ADC-E0ED-9A3FDBA3C77B}"/>
              </a:ext>
            </a:extLst>
          </p:cNvPr>
          <p:cNvSpPr txBox="1"/>
          <p:nvPr/>
        </p:nvSpPr>
        <p:spPr>
          <a:xfrm>
            <a:off x="1419399" y="2734273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BEATs features</a:t>
            </a:r>
            <a:endParaRPr lang="ko-KR" altLang="en-US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6160" name="TextBox 6159">
            <a:extLst>
              <a:ext uri="{FF2B5EF4-FFF2-40B4-BE49-F238E27FC236}">
                <a16:creationId xmlns:a16="http://schemas.microsoft.com/office/drawing/2014/main" id="{E914D9AC-E896-6285-3313-6007CEE5C6D0}"/>
              </a:ext>
            </a:extLst>
          </p:cNvPr>
          <p:cNvSpPr txBox="1"/>
          <p:nvPr/>
        </p:nvSpPr>
        <p:spPr>
          <a:xfrm>
            <a:off x="1415773" y="3118901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Auditory embeddings</a:t>
            </a:r>
            <a:endParaRPr lang="ko-KR" altLang="en-US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6161" name="TextBox 6160">
            <a:extLst>
              <a:ext uri="{FF2B5EF4-FFF2-40B4-BE49-F238E27FC236}">
                <a16:creationId xmlns:a16="http://schemas.microsoft.com/office/drawing/2014/main" id="{D511C7F1-6F17-2D93-7A6D-9DA16A9BEE54}"/>
              </a:ext>
            </a:extLst>
          </p:cNvPr>
          <p:cNvSpPr txBox="1"/>
          <p:nvPr/>
        </p:nvSpPr>
        <p:spPr>
          <a:xfrm>
            <a:off x="1425267" y="3503530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Textual embeddings</a:t>
            </a:r>
            <a:endParaRPr lang="ko-KR" altLang="en-US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46" name="모서리가 둥근 직사각형 45">
            <a:extLst>
              <a:ext uri="{FF2B5EF4-FFF2-40B4-BE49-F238E27FC236}">
                <a16:creationId xmlns:a16="http://schemas.microsoft.com/office/drawing/2014/main" id="{2FCB1C35-185B-5F21-2521-AA9538BDFBEB}"/>
              </a:ext>
            </a:extLst>
          </p:cNvPr>
          <p:cNvSpPr/>
          <p:nvPr/>
        </p:nvSpPr>
        <p:spPr>
          <a:xfrm>
            <a:off x="4849442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7" name="모서리가 둥근 직사각형 46">
            <a:extLst>
              <a:ext uri="{FF2B5EF4-FFF2-40B4-BE49-F238E27FC236}">
                <a16:creationId xmlns:a16="http://schemas.microsoft.com/office/drawing/2014/main" id="{BCFA3FFF-202B-96CC-460D-C85910637EFB}"/>
              </a:ext>
            </a:extLst>
          </p:cNvPr>
          <p:cNvSpPr/>
          <p:nvPr/>
        </p:nvSpPr>
        <p:spPr>
          <a:xfrm>
            <a:off x="5044244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8" name="모서리가 둥근 직사각형 47">
            <a:extLst>
              <a:ext uri="{FF2B5EF4-FFF2-40B4-BE49-F238E27FC236}">
                <a16:creationId xmlns:a16="http://schemas.microsoft.com/office/drawing/2014/main" id="{54F76906-9B26-3C12-D822-E9E4EBEF3CB0}"/>
              </a:ext>
            </a:extLst>
          </p:cNvPr>
          <p:cNvSpPr/>
          <p:nvPr/>
        </p:nvSpPr>
        <p:spPr>
          <a:xfrm>
            <a:off x="5239045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9" name="모서리가 둥근 직사각형 48">
            <a:extLst>
              <a:ext uri="{FF2B5EF4-FFF2-40B4-BE49-F238E27FC236}">
                <a16:creationId xmlns:a16="http://schemas.microsoft.com/office/drawing/2014/main" id="{2FAA8B37-C099-D2ED-4675-36388240110E}"/>
              </a:ext>
            </a:extLst>
          </p:cNvPr>
          <p:cNvSpPr/>
          <p:nvPr/>
        </p:nvSpPr>
        <p:spPr>
          <a:xfrm>
            <a:off x="5443263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0" name="모서리가 둥근 직사각형 49">
            <a:extLst>
              <a:ext uri="{FF2B5EF4-FFF2-40B4-BE49-F238E27FC236}">
                <a16:creationId xmlns:a16="http://schemas.microsoft.com/office/drawing/2014/main" id="{DF1FE3A4-DFA2-18C6-6138-878B5F2C8254}"/>
              </a:ext>
            </a:extLst>
          </p:cNvPr>
          <p:cNvSpPr/>
          <p:nvPr/>
        </p:nvSpPr>
        <p:spPr>
          <a:xfrm>
            <a:off x="5638065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1" name="모서리가 둥근 직사각형 50">
            <a:extLst>
              <a:ext uri="{FF2B5EF4-FFF2-40B4-BE49-F238E27FC236}">
                <a16:creationId xmlns:a16="http://schemas.microsoft.com/office/drawing/2014/main" id="{D0EF8363-B44C-220C-DD08-E1EBE0048ED0}"/>
              </a:ext>
            </a:extLst>
          </p:cNvPr>
          <p:cNvSpPr/>
          <p:nvPr/>
        </p:nvSpPr>
        <p:spPr>
          <a:xfrm>
            <a:off x="5832866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2" name="모서리가 둥근 직사각형 51">
            <a:extLst>
              <a:ext uri="{FF2B5EF4-FFF2-40B4-BE49-F238E27FC236}">
                <a16:creationId xmlns:a16="http://schemas.microsoft.com/office/drawing/2014/main" id="{7E21A89C-46B6-C17F-89CD-A72C51DD3F2D}"/>
              </a:ext>
            </a:extLst>
          </p:cNvPr>
          <p:cNvSpPr/>
          <p:nvPr/>
        </p:nvSpPr>
        <p:spPr>
          <a:xfrm>
            <a:off x="6040665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3" name="모서리가 둥근 직사각형 52">
            <a:extLst>
              <a:ext uri="{FF2B5EF4-FFF2-40B4-BE49-F238E27FC236}">
                <a16:creationId xmlns:a16="http://schemas.microsoft.com/office/drawing/2014/main" id="{367E4F6B-1F4D-5C50-27A5-875031E953A8}"/>
              </a:ext>
            </a:extLst>
          </p:cNvPr>
          <p:cNvSpPr/>
          <p:nvPr/>
        </p:nvSpPr>
        <p:spPr>
          <a:xfrm>
            <a:off x="6235467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4" name="모서리가 둥근 직사각형 53">
            <a:extLst>
              <a:ext uri="{FF2B5EF4-FFF2-40B4-BE49-F238E27FC236}">
                <a16:creationId xmlns:a16="http://schemas.microsoft.com/office/drawing/2014/main" id="{6E46D785-FC10-5AFD-C106-C475FA93E280}"/>
              </a:ext>
            </a:extLst>
          </p:cNvPr>
          <p:cNvSpPr/>
          <p:nvPr/>
        </p:nvSpPr>
        <p:spPr>
          <a:xfrm>
            <a:off x="6430268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5" name="모서리가 둥근 직사각형 54">
            <a:extLst>
              <a:ext uri="{FF2B5EF4-FFF2-40B4-BE49-F238E27FC236}">
                <a16:creationId xmlns:a16="http://schemas.microsoft.com/office/drawing/2014/main" id="{C461097E-94EB-C98E-1102-604F1D81154D}"/>
              </a:ext>
            </a:extLst>
          </p:cNvPr>
          <p:cNvSpPr/>
          <p:nvPr/>
        </p:nvSpPr>
        <p:spPr>
          <a:xfrm>
            <a:off x="6634486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6" name="모서리가 둥근 직사각형 55">
            <a:extLst>
              <a:ext uri="{FF2B5EF4-FFF2-40B4-BE49-F238E27FC236}">
                <a16:creationId xmlns:a16="http://schemas.microsoft.com/office/drawing/2014/main" id="{66E34667-5472-9639-8126-1FB886648A6C}"/>
              </a:ext>
            </a:extLst>
          </p:cNvPr>
          <p:cNvSpPr/>
          <p:nvPr/>
        </p:nvSpPr>
        <p:spPr>
          <a:xfrm>
            <a:off x="6829288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7" name="모서리가 둥근 직사각형 56">
            <a:extLst>
              <a:ext uri="{FF2B5EF4-FFF2-40B4-BE49-F238E27FC236}">
                <a16:creationId xmlns:a16="http://schemas.microsoft.com/office/drawing/2014/main" id="{9956F15F-C53D-7D6F-CCD2-700E2E0CC995}"/>
              </a:ext>
            </a:extLst>
          </p:cNvPr>
          <p:cNvSpPr/>
          <p:nvPr/>
        </p:nvSpPr>
        <p:spPr>
          <a:xfrm>
            <a:off x="7024089" y="5682011"/>
            <a:ext cx="169606" cy="516194"/>
          </a:xfrm>
          <a:prstGeom prst="roundRect">
            <a:avLst/>
          </a:prstGeom>
          <a:solidFill>
            <a:srgbClr val="C5E0B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8" name="모서리가 둥근 직사각형 57">
            <a:extLst>
              <a:ext uri="{FF2B5EF4-FFF2-40B4-BE49-F238E27FC236}">
                <a16:creationId xmlns:a16="http://schemas.microsoft.com/office/drawing/2014/main" id="{653277F5-9ACA-CAE5-3B31-CABB4F904B45}"/>
              </a:ext>
            </a:extLst>
          </p:cNvPr>
          <p:cNvSpPr/>
          <p:nvPr/>
        </p:nvSpPr>
        <p:spPr>
          <a:xfrm>
            <a:off x="4849442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9" name="모서리가 둥근 직사각형 58">
            <a:extLst>
              <a:ext uri="{FF2B5EF4-FFF2-40B4-BE49-F238E27FC236}">
                <a16:creationId xmlns:a16="http://schemas.microsoft.com/office/drawing/2014/main" id="{A8C33D0D-CFBB-F89C-45E3-9C79050659C8}"/>
              </a:ext>
            </a:extLst>
          </p:cNvPr>
          <p:cNvSpPr/>
          <p:nvPr/>
        </p:nvSpPr>
        <p:spPr>
          <a:xfrm>
            <a:off x="5044244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0" name="모서리가 둥근 직사각형 59">
            <a:extLst>
              <a:ext uri="{FF2B5EF4-FFF2-40B4-BE49-F238E27FC236}">
                <a16:creationId xmlns:a16="http://schemas.microsoft.com/office/drawing/2014/main" id="{073DFE15-784C-8769-B8B4-D0B757935DCC}"/>
              </a:ext>
            </a:extLst>
          </p:cNvPr>
          <p:cNvSpPr/>
          <p:nvPr/>
        </p:nvSpPr>
        <p:spPr>
          <a:xfrm>
            <a:off x="5239045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" name="모서리가 둥근 직사각형 60">
            <a:extLst>
              <a:ext uri="{FF2B5EF4-FFF2-40B4-BE49-F238E27FC236}">
                <a16:creationId xmlns:a16="http://schemas.microsoft.com/office/drawing/2014/main" id="{CE50E776-58D8-ADD3-9715-B0416975EF65}"/>
              </a:ext>
            </a:extLst>
          </p:cNvPr>
          <p:cNvSpPr/>
          <p:nvPr/>
        </p:nvSpPr>
        <p:spPr>
          <a:xfrm>
            <a:off x="5443263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2" name="모서리가 둥근 직사각형 61">
            <a:extLst>
              <a:ext uri="{FF2B5EF4-FFF2-40B4-BE49-F238E27FC236}">
                <a16:creationId xmlns:a16="http://schemas.microsoft.com/office/drawing/2014/main" id="{3F3B892A-BD96-8D36-E06E-001B2484EB91}"/>
              </a:ext>
            </a:extLst>
          </p:cNvPr>
          <p:cNvSpPr/>
          <p:nvPr/>
        </p:nvSpPr>
        <p:spPr>
          <a:xfrm>
            <a:off x="5638065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3" name="모서리가 둥근 직사각형 62">
            <a:extLst>
              <a:ext uri="{FF2B5EF4-FFF2-40B4-BE49-F238E27FC236}">
                <a16:creationId xmlns:a16="http://schemas.microsoft.com/office/drawing/2014/main" id="{B2571457-8533-4706-AAE3-AA0401CE0548}"/>
              </a:ext>
            </a:extLst>
          </p:cNvPr>
          <p:cNvSpPr/>
          <p:nvPr/>
        </p:nvSpPr>
        <p:spPr>
          <a:xfrm>
            <a:off x="5832866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44" name="모서리가 둥근 직사각형 6143">
            <a:extLst>
              <a:ext uri="{FF2B5EF4-FFF2-40B4-BE49-F238E27FC236}">
                <a16:creationId xmlns:a16="http://schemas.microsoft.com/office/drawing/2014/main" id="{EF8B8765-91D8-4854-FDFE-C92F7BFFBD66}"/>
              </a:ext>
            </a:extLst>
          </p:cNvPr>
          <p:cNvSpPr/>
          <p:nvPr/>
        </p:nvSpPr>
        <p:spPr>
          <a:xfrm>
            <a:off x="6040665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45" name="모서리가 둥근 직사각형 6144">
            <a:extLst>
              <a:ext uri="{FF2B5EF4-FFF2-40B4-BE49-F238E27FC236}">
                <a16:creationId xmlns:a16="http://schemas.microsoft.com/office/drawing/2014/main" id="{A3C0F96C-81B9-21A3-9C29-11A7908D7E8F}"/>
              </a:ext>
            </a:extLst>
          </p:cNvPr>
          <p:cNvSpPr/>
          <p:nvPr/>
        </p:nvSpPr>
        <p:spPr>
          <a:xfrm>
            <a:off x="6235467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47" name="모서리가 둥근 직사각형 6146">
            <a:extLst>
              <a:ext uri="{FF2B5EF4-FFF2-40B4-BE49-F238E27FC236}">
                <a16:creationId xmlns:a16="http://schemas.microsoft.com/office/drawing/2014/main" id="{7A58E229-75FE-BA33-C417-FFD2733CD0C0}"/>
              </a:ext>
            </a:extLst>
          </p:cNvPr>
          <p:cNvSpPr/>
          <p:nvPr/>
        </p:nvSpPr>
        <p:spPr>
          <a:xfrm>
            <a:off x="6430268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48" name="모서리가 둥근 직사각형 6147">
            <a:extLst>
              <a:ext uri="{FF2B5EF4-FFF2-40B4-BE49-F238E27FC236}">
                <a16:creationId xmlns:a16="http://schemas.microsoft.com/office/drawing/2014/main" id="{F7D27304-6812-3256-8456-08F47B2DEB4E}"/>
              </a:ext>
            </a:extLst>
          </p:cNvPr>
          <p:cNvSpPr/>
          <p:nvPr/>
        </p:nvSpPr>
        <p:spPr>
          <a:xfrm>
            <a:off x="6634486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49" name="모서리가 둥근 직사각형 6148">
            <a:extLst>
              <a:ext uri="{FF2B5EF4-FFF2-40B4-BE49-F238E27FC236}">
                <a16:creationId xmlns:a16="http://schemas.microsoft.com/office/drawing/2014/main" id="{27D4674A-23C9-D481-B108-246EF675AAA0}"/>
              </a:ext>
            </a:extLst>
          </p:cNvPr>
          <p:cNvSpPr/>
          <p:nvPr/>
        </p:nvSpPr>
        <p:spPr>
          <a:xfrm>
            <a:off x="6829288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50" name="모서리가 둥근 직사각형 6149">
            <a:extLst>
              <a:ext uri="{FF2B5EF4-FFF2-40B4-BE49-F238E27FC236}">
                <a16:creationId xmlns:a16="http://schemas.microsoft.com/office/drawing/2014/main" id="{303E14D8-250E-03D2-D57A-0E0FD9B9D15D}"/>
              </a:ext>
            </a:extLst>
          </p:cNvPr>
          <p:cNvSpPr/>
          <p:nvPr/>
        </p:nvSpPr>
        <p:spPr>
          <a:xfrm>
            <a:off x="7024089" y="5165817"/>
            <a:ext cx="169606" cy="516194"/>
          </a:xfrm>
          <a:prstGeom prst="roundRect">
            <a:avLst/>
          </a:prstGeom>
          <a:solidFill>
            <a:srgbClr val="DEECF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163" name="Picture 4" descr="낭">
            <a:extLst>
              <a:ext uri="{FF2B5EF4-FFF2-40B4-BE49-F238E27FC236}">
                <a16:creationId xmlns:a16="http://schemas.microsoft.com/office/drawing/2014/main" id="{277A0434-6A7F-998B-33AB-CB9C57804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2758" b="1"/>
          <a:stretch/>
        </p:blipFill>
        <p:spPr bwMode="auto">
          <a:xfrm>
            <a:off x="7219547" y="4217072"/>
            <a:ext cx="4859032" cy="15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TextBox 6161">
            <a:extLst>
              <a:ext uri="{FF2B5EF4-FFF2-40B4-BE49-F238E27FC236}">
                <a16:creationId xmlns:a16="http://schemas.microsoft.com/office/drawing/2014/main" id="{3069DA4D-1DBE-A252-A979-102D7753714D}"/>
              </a:ext>
            </a:extLst>
          </p:cNvPr>
          <p:cNvSpPr txBox="1"/>
          <p:nvPr/>
        </p:nvSpPr>
        <p:spPr>
          <a:xfrm>
            <a:off x="7660829" y="4218464"/>
            <a:ext cx="1943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Text instruction prompt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sp>
        <p:nvSpPr>
          <p:cNvPr id="6164" name="TextBox 6163">
            <a:extLst>
              <a:ext uri="{FF2B5EF4-FFF2-40B4-BE49-F238E27FC236}">
                <a16:creationId xmlns:a16="http://schemas.microsoft.com/office/drawing/2014/main" id="{EF1E67A1-515B-3406-9147-FA7DAA74C214}"/>
              </a:ext>
            </a:extLst>
          </p:cNvPr>
          <p:cNvSpPr txBox="1"/>
          <p:nvPr/>
        </p:nvSpPr>
        <p:spPr>
          <a:xfrm>
            <a:off x="10905682" y="4853027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Bold" panose="020B0600000101010101" pitchFamily="34" charset="-127"/>
                <a:ea typeface="NanumSquareOTF_ac Bold" panose="020B0600000101010101" pitchFamily="34" charset="-127"/>
                <a:cs typeface="Arial"/>
              </a:rPr>
              <a:t>Text response</a:t>
            </a:r>
            <a:endParaRPr lang="ko-KR" altLang="en-US" sz="1200" b="1" ker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 Bold" panose="020B0600000101010101" pitchFamily="34" charset="-127"/>
              <a:ea typeface="NanumSquareOTF_ac Bold" panose="020B0600000101010101" pitchFamily="34" charset="-127"/>
              <a:cs typeface="Arial"/>
            </a:endParaRPr>
          </a:p>
        </p:txBody>
      </p:sp>
      <p:cxnSp>
        <p:nvCxnSpPr>
          <p:cNvPr id="6166" name="꺾인 연결선[E] 6165">
            <a:extLst>
              <a:ext uri="{FF2B5EF4-FFF2-40B4-BE49-F238E27FC236}">
                <a16:creationId xmlns:a16="http://schemas.microsoft.com/office/drawing/2014/main" id="{E3BD5C20-CF9F-232D-0DC8-8E0DE4B917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28964" y="1063484"/>
            <a:ext cx="3530721" cy="4084224"/>
          </a:xfrm>
          <a:prstGeom prst="bentConnector3">
            <a:avLst>
              <a:gd name="adj1" fmla="val -6475"/>
            </a:avLst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75" name="직사각형 6174">
            <a:extLst>
              <a:ext uri="{FF2B5EF4-FFF2-40B4-BE49-F238E27FC236}">
                <a16:creationId xmlns:a16="http://schemas.microsoft.com/office/drawing/2014/main" id="{F4A71646-0C0B-C303-BCF6-DEB0C19BBAA9}"/>
              </a:ext>
            </a:extLst>
          </p:cNvPr>
          <p:cNvSpPr/>
          <p:nvPr/>
        </p:nvSpPr>
        <p:spPr>
          <a:xfrm>
            <a:off x="4159624" y="1783292"/>
            <a:ext cx="4784154" cy="6082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Large Language Model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76" name="직사각형 6175">
            <a:extLst>
              <a:ext uri="{FF2B5EF4-FFF2-40B4-BE49-F238E27FC236}">
                <a16:creationId xmlns:a16="http://schemas.microsoft.com/office/drawing/2014/main" id="{0BD077CC-AE4D-8E1F-FBE0-0093D0643F00}"/>
              </a:ext>
            </a:extLst>
          </p:cNvPr>
          <p:cNvSpPr/>
          <p:nvPr/>
        </p:nvSpPr>
        <p:spPr>
          <a:xfrm>
            <a:off x="8942878" y="1783292"/>
            <a:ext cx="1426283" cy="608220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 err="1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LoRA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77" name="직사각형 6176">
            <a:extLst>
              <a:ext uri="{FF2B5EF4-FFF2-40B4-BE49-F238E27FC236}">
                <a16:creationId xmlns:a16="http://schemas.microsoft.com/office/drawing/2014/main" id="{AFE10E47-091A-C972-58E5-846DDA7C45C8}"/>
              </a:ext>
            </a:extLst>
          </p:cNvPr>
          <p:cNvSpPr/>
          <p:nvPr/>
        </p:nvSpPr>
        <p:spPr>
          <a:xfrm>
            <a:off x="2381518" y="4046663"/>
            <a:ext cx="1942985" cy="608220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Window-level</a:t>
            </a:r>
          </a:p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Q-Former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79" name="직사각형 6178">
            <a:extLst>
              <a:ext uri="{FF2B5EF4-FFF2-40B4-BE49-F238E27FC236}">
                <a16:creationId xmlns:a16="http://schemas.microsoft.com/office/drawing/2014/main" id="{93061E07-022C-839B-1343-281F5593D941}"/>
              </a:ext>
            </a:extLst>
          </p:cNvPr>
          <p:cNvSpPr/>
          <p:nvPr/>
        </p:nvSpPr>
        <p:spPr>
          <a:xfrm>
            <a:off x="2370840" y="5760448"/>
            <a:ext cx="1941756" cy="6082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BEATs</a:t>
            </a:r>
          </a:p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Encoder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cxnSp>
        <p:nvCxnSpPr>
          <p:cNvPr id="6181" name="직선 화살표 연결선 6180">
            <a:extLst>
              <a:ext uri="{FF2B5EF4-FFF2-40B4-BE49-F238E27FC236}">
                <a16:creationId xmlns:a16="http://schemas.microsoft.com/office/drawing/2014/main" id="{AC0B19F0-9CD8-924F-0A5B-0361AE74E648}"/>
              </a:ext>
            </a:extLst>
          </p:cNvPr>
          <p:cNvCxnSpPr>
            <a:cxnSpLocks/>
            <a:stCxn id="6177" idx="3"/>
            <a:endCxn id="6162" idx="1"/>
          </p:cNvCxnSpPr>
          <p:nvPr/>
        </p:nvCxnSpPr>
        <p:spPr>
          <a:xfrm>
            <a:off x="4324503" y="4350773"/>
            <a:ext cx="3336326" cy="619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82" name="아래쪽 화살표[D] 6181">
            <a:extLst>
              <a:ext uri="{FF2B5EF4-FFF2-40B4-BE49-F238E27FC236}">
                <a16:creationId xmlns:a16="http://schemas.microsoft.com/office/drawing/2014/main" id="{B5A51430-F20A-F338-21B2-9C2D22031C50}"/>
              </a:ext>
            </a:extLst>
          </p:cNvPr>
          <p:cNvSpPr/>
          <p:nvPr/>
        </p:nvSpPr>
        <p:spPr>
          <a:xfrm rot="10800000">
            <a:off x="5821158" y="2610333"/>
            <a:ext cx="227879" cy="37335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83" name="아래쪽 화살표[D] 6182">
            <a:extLst>
              <a:ext uri="{FF2B5EF4-FFF2-40B4-BE49-F238E27FC236}">
                <a16:creationId xmlns:a16="http://schemas.microsoft.com/office/drawing/2014/main" id="{E388C35C-107E-5F37-0F41-94980E385E0D}"/>
              </a:ext>
            </a:extLst>
          </p:cNvPr>
          <p:cNvSpPr/>
          <p:nvPr/>
        </p:nvSpPr>
        <p:spPr>
          <a:xfrm rot="10800000">
            <a:off x="8498901" y="2610333"/>
            <a:ext cx="227879" cy="37335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84" name="아래쪽 화살표[D] 6183">
            <a:extLst>
              <a:ext uri="{FF2B5EF4-FFF2-40B4-BE49-F238E27FC236}">
                <a16:creationId xmlns:a16="http://schemas.microsoft.com/office/drawing/2014/main" id="{05658B40-22C7-F5A8-C61C-41D0D185373B}"/>
              </a:ext>
            </a:extLst>
          </p:cNvPr>
          <p:cNvSpPr/>
          <p:nvPr/>
        </p:nvSpPr>
        <p:spPr>
          <a:xfrm rot="10800000">
            <a:off x="8498901" y="3834004"/>
            <a:ext cx="227879" cy="37335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85" name="아래쪽 화살표[D] 6184">
            <a:extLst>
              <a:ext uri="{FF2B5EF4-FFF2-40B4-BE49-F238E27FC236}">
                <a16:creationId xmlns:a16="http://schemas.microsoft.com/office/drawing/2014/main" id="{6B07B66A-0813-B6C7-AED6-E4BE845EC9BB}"/>
              </a:ext>
            </a:extLst>
          </p:cNvPr>
          <p:cNvSpPr/>
          <p:nvPr/>
        </p:nvSpPr>
        <p:spPr>
          <a:xfrm rot="10800000">
            <a:off x="5836295" y="3814917"/>
            <a:ext cx="227879" cy="37335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cxnSp>
        <p:nvCxnSpPr>
          <p:cNvPr id="6187" name="꺾인 연결선[E] 6186">
            <a:extLst>
              <a:ext uri="{FF2B5EF4-FFF2-40B4-BE49-F238E27FC236}">
                <a16:creationId xmlns:a16="http://schemas.microsoft.com/office/drawing/2014/main" id="{91E97BB6-7EE2-0524-E548-27A82AFD87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29046" y="4971016"/>
            <a:ext cx="12700" cy="389603"/>
          </a:xfrm>
          <a:prstGeom prst="bentConnector3">
            <a:avLst>
              <a:gd name="adj1" fmla="val 741157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91" name="꺾인 연결선[E] 6190">
            <a:extLst>
              <a:ext uri="{FF2B5EF4-FFF2-40B4-BE49-F238E27FC236}">
                <a16:creationId xmlns:a16="http://schemas.microsoft.com/office/drawing/2014/main" id="{F0AC47F8-E258-6E9D-BBD7-31EAEB2D23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17038" y="4971016"/>
            <a:ext cx="12700" cy="389603"/>
          </a:xfrm>
          <a:prstGeom prst="bentConnector3">
            <a:avLst>
              <a:gd name="adj1" fmla="val 741157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92" name="꺾인 연결선[E] 6191">
            <a:extLst>
              <a:ext uri="{FF2B5EF4-FFF2-40B4-BE49-F238E27FC236}">
                <a16:creationId xmlns:a16="http://schemas.microsoft.com/office/drawing/2014/main" id="{A19E9117-6512-1458-896F-DE75FD31CE3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17122" y="4971016"/>
            <a:ext cx="12700" cy="389603"/>
          </a:xfrm>
          <a:prstGeom prst="bentConnector3">
            <a:avLst>
              <a:gd name="adj1" fmla="val 741157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93" name="꺾인 연결선[E] 6192">
            <a:extLst>
              <a:ext uri="{FF2B5EF4-FFF2-40B4-BE49-F238E27FC236}">
                <a16:creationId xmlns:a16="http://schemas.microsoft.com/office/drawing/2014/main" id="{5472B006-6EE4-EEFC-1FA6-12EAAE4F393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07741" y="4971016"/>
            <a:ext cx="12700" cy="389603"/>
          </a:xfrm>
          <a:prstGeom prst="bentConnector3">
            <a:avLst>
              <a:gd name="adj1" fmla="val 741157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95" name="직선 화살표 연결선 6194">
            <a:extLst>
              <a:ext uri="{FF2B5EF4-FFF2-40B4-BE49-F238E27FC236}">
                <a16:creationId xmlns:a16="http://schemas.microsoft.com/office/drawing/2014/main" id="{CC8EB6FB-93D2-DEEE-7259-44D5BF71CF2C}"/>
              </a:ext>
            </a:extLst>
          </p:cNvPr>
          <p:cNvCxnSpPr>
            <a:cxnSpLocks/>
          </p:cNvCxnSpPr>
          <p:nvPr/>
        </p:nvCxnSpPr>
        <p:spPr>
          <a:xfrm flipV="1">
            <a:off x="5129047" y="4379195"/>
            <a:ext cx="0" cy="69410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97" name="직선 화살표 연결선 6196">
            <a:extLst>
              <a:ext uri="{FF2B5EF4-FFF2-40B4-BE49-F238E27FC236}">
                <a16:creationId xmlns:a16="http://schemas.microsoft.com/office/drawing/2014/main" id="{FFC4CED2-4D4B-A397-59FF-AF6EEF97BF8C}"/>
              </a:ext>
            </a:extLst>
          </p:cNvPr>
          <p:cNvCxnSpPr>
            <a:cxnSpLocks/>
          </p:cNvCxnSpPr>
          <p:nvPr/>
        </p:nvCxnSpPr>
        <p:spPr>
          <a:xfrm flipV="1">
            <a:off x="5706462" y="4379195"/>
            <a:ext cx="0" cy="69410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98" name="직선 화살표 연결선 6197">
            <a:extLst>
              <a:ext uri="{FF2B5EF4-FFF2-40B4-BE49-F238E27FC236}">
                <a16:creationId xmlns:a16="http://schemas.microsoft.com/office/drawing/2014/main" id="{3ACA73B3-0F70-1067-A45A-71326B487E10}"/>
              </a:ext>
            </a:extLst>
          </p:cNvPr>
          <p:cNvCxnSpPr>
            <a:cxnSpLocks/>
          </p:cNvCxnSpPr>
          <p:nvPr/>
        </p:nvCxnSpPr>
        <p:spPr>
          <a:xfrm flipV="1">
            <a:off x="6324759" y="4379195"/>
            <a:ext cx="0" cy="69410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99" name="직선 화살표 연결선 6198">
            <a:extLst>
              <a:ext uri="{FF2B5EF4-FFF2-40B4-BE49-F238E27FC236}">
                <a16:creationId xmlns:a16="http://schemas.microsoft.com/office/drawing/2014/main" id="{5FB79383-DC71-EB95-7973-E87569B55BDC}"/>
              </a:ext>
            </a:extLst>
          </p:cNvPr>
          <p:cNvCxnSpPr>
            <a:cxnSpLocks/>
          </p:cNvCxnSpPr>
          <p:nvPr/>
        </p:nvCxnSpPr>
        <p:spPr>
          <a:xfrm flipV="1">
            <a:off x="6918732" y="4379195"/>
            <a:ext cx="0" cy="69410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00" name="TextBox 6199">
            <a:extLst>
              <a:ext uri="{FF2B5EF4-FFF2-40B4-BE49-F238E27FC236}">
                <a16:creationId xmlns:a16="http://schemas.microsoft.com/office/drawing/2014/main" id="{BF6D2A77-71A9-EBDE-A701-D81E9DAE1301}"/>
              </a:ext>
            </a:extLst>
          </p:cNvPr>
          <p:cNvSpPr txBox="1"/>
          <p:nvPr/>
        </p:nvSpPr>
        <p:spPr>
          <a:xfrm>
            <a:off x="623293" y="508152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MusicNet</a:t>
            </a:r>
            <a:endParaRPr lang="en-US" altLang="ko-KR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  <a:p>
            <a:pPr algn="ctr"/>
            <a:r>
              <a:rPr lang="en-US" altLang="ko-KR" sz="12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LibriSpeech</a:t>
            </a:r>
            <a:endParaRPr lang="en-US" altLang="ko-KR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  <a:p>
            <a:pPr algn="ctr"/>
            <a:r>
              <a:rPr lang="en-US" altLang="ko-KR" sz="12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GigaSpeech</a:t>
            </a:r>
            <a:endParaRPr lang="en-US" altLang="ko-KR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  <a:p>
            <a:pPr algn="ctr"/>
            <a:r>
              <a:rPr lang="en-US" altLang="ko-KR" sz="12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AudioCaps</a:t>
            </a:r>
            <a:endParaRPr lang="en-US" altLang="ko-KR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  <a:p>
            <a:pPr algn="ctr"/>
            <a:r>
              <a:rPr lang="en-US" altLang="ko-KR" sz="12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WavCaps</a:t>
            </a:r>
            <a:endParaRPr lang="en-US" altLang="ko-KR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  <a:p>
            <a:pPr algn="ctr"/>
            <a:r>
              <a:rPr lang="en-US" altLang="ko-KR" sz="12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Clotho</a:t>
            </a:r>
            <a:endParaRPr lang="ko-KR" altLang="en-US" sz="12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6202" name="꺾인 연결선[E] 6201">
            <a:extLst>
              <a:ext uri="{FF2B5EF4-FFF2-40B4-BE49-F238E27FC236}">
                <a16:creationId xmlns:a16="http://schemas.microsoft.com/office/drawing/2014/main" id="{C67C985E-028B-09E5-342E-A65C7CFB8360}"/>
              </a:ext>
            </a:extLst>
          </p:cNvPr>
          <p:cNvCxnSpPr>
            <a:cxnSpLocks/>
            <a:stCxn id="6178" idx="1"/>
            <a:endCxn id="6179" idx="1"/>
          </p:cNvCxnSpPr>
          <p:nvPr/>
        </p:nvCxnSpPr>
        <p:spPr>
          <a:xfrm rot="10800000" flipH="1" flipV="1">
            <a:off x="2365470" y="5271454"/>
            <a:ext cx="5370" cy="793103"/>
          </a:xfrm>
          <a:prstGeom prst="bentConnector3">
            <a:avLst>
              <a:gd name="adj1" fmla="val -12633613"/>
            </a:avLst>
          </a:prstGeom>
          <a:ln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10" name="직선 화살표 연결선 6209">
            <a:extLst>
              <a:ext uri="{FF2B5EF4-FFF2-40B4-BE49-F238E27FC236}">
                <a16:creationId xmlns:a16="http://schemas.microsoft.com/office/drawing/2014/main" id="{3A86E9F2-470E-A028-3463-4A6DA4E91718}"/>
              </a:ext>
            </a:extLst>
          </p:cNvPr>
          <p:cNvCxnSpPr>
            <a:cxnSpLocks/>
          </p:cNvCxnSpPr>
          <p:nvPr/>
        </p:nvCxnSpPr>
        <p:spPr>
          <a:xfrm>
            <a:off x="1984256" y="4350773"/>
            <a:ext cx="362650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71" name="아래쪽 화살표[D] 6170">
            <a:extLst>
              <a:ext uri="{FF2B5EF4-FFF2-40B4-BE49-F238E27FC236}">
                <a16:creationId xmlns:a16="http://schemas.microsoft.com/office/drawing/2014/main" id="{C7CD566F-57BA-73E6-7976-16E3DE3C11A0}"/>
              </a:ext>
            </a:extLst>
          </p:cNvPr>
          <p:cNvSpPr/>
          <p:nvPr/>
        </p:nvSpPr>
        <p:spPr>
          <a:xfrm rot="10800000">
            <a:off x="7238274" y="1322306"/>
            <a:ext cx="227879" cy="37335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12" name="Picture 2" descr="Freezing - Free nature icons">
            <a:extLst>
              <a:ext uri="{FF2B5EF4-FFF2-40B4-BE49-F238E27FC236}">
                <a16:creationId xmlns:a16="http://schemas.microsoft.com/office/drawing/2014/main" id="{3C0A6BF2-A398-B792-E08B-2011E9AE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51" y="5007968"/>
            <a:ext cx="522772" cy="5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zing - Free nature icons">
            <a:extLst>
              <a:ext uri="{FF2B5EF4-FFF2-40B4-BE49-F238E27FC236}">
                <a16:creationId xmlns:a16="http://schemas.microsoft.com/office/drawing/2014/main" id="{F11EBBD0-C0FF-6923-A45C-1AD9C0B9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51" y="5799193"/>
            <a:ext cx="522772" cy="5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zing - Free nature icons">
            <a:extLst>
              <a:ext uri="{FF2B5EF4-FFF2-40B4-BE49-F238E27FC236}">
                <a16:creationId xmlns:a16="http://schemas.microsoft.com/office/drawing/2014/main" id="{CD28AB62-2B98-ECFF-71B6-FE26A510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69" y="1831727"/>
            <a:ext cx="522772" cy="5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Flame icon SVG Vector &amp; PNG Free Download | UXWing">
            <a:extLst>
              <a:ext uri="{FF2B5EF4-FFF2-40B4-BE49-F238E27FC236}">
                <a16:creationId xmlns:a16="http://schemas.microsoft.com/office/drawing/2014/main" id="{FD58608C-C80A-4A29-A52F-4BB23AF6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02" y="4213412"/>
            <a:ext cx="417881" cy="4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lame icon SVG Vector &amp; PNG Free Download | UXWing">
            <a:extLst>
              <a:ext uri="{FF2B5EF4-FFF2-40B4-BE49-F238E27FC236}">
                <a16:creationId xmlns:a16="http://schemas.microsoft.com/office/drawing/2014/main" id="{20170F8B-C59D-40B0-FCDD-020C4774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14" y="1884172"/>
            <a:ext cx="417881" cy="4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4C350968-7FC4-DA69-1E6A-98BED359020A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18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2B1525A9-E844-7A8E-0262-BDE3608262D2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6165" name="TextBox 6164">
            <a:extLst>
              <a:ext uri="{FF2B5EF4-FFF2-40B4-BE49-F238E27FC236}">
                <a16:creationId xmlns:a16="http://schemas.microsoft.com/office/drawing/2014/main" id="{37606236-AB01-43DE-6BCD-DEE6D344A58A}"/>
              </a:ext>
            </a:extLst>
          </p:cNvPr>
          <p:cNvSpPr txBox="1"/>
          <p:nvPr/>
        </p:nvSpPr>
        <p:spPr>
          <a:xfrm>
            <a:off x="375920" y="741680"/>
            <a:ext cx="72847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SALMONN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Architecture</a:t>
            </a:r>
            <a:endParaRPr lang="ko-KR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52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54F0F-6CA2-E373-AE2D-8376ECB46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68DE1D97-9F19-B73B-6BF5-7AEDF3DC8AFB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2.2 Model/Research</a:t>
            </a:r>
            <a:endParaRPr lang="ko-KR" altLang="en-US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79135FEF-96C2-9A3C-C98B-87AC2F0D76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F216D31B-22B4-AFE2-74BF-0F9EB829BEE3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6E8C7085-115B-1CFD-7C58-0C418DA4B738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51;p6">
            <a:extLst>
              <a:ext uri="{FF2B5EF4-FFF2-40B4-BE49-F238E27FC236}">
                <a16:creationId xmlns:a16="http://schemas.microsoft.com/office/drawing/2014/main" id="{F51520BB-07C9-8388-7AD8-D29DC67C2571}"/>
              </a:ext>
            </a:extLst>
          </p:cNvPr>
          <p:cNvSpPr txBox="1"/>
          <p:nvPr/>
        </p:nvSpPr>
        <p:spPr>
          <a:xfrm>
            <a:off x="2632219" y="3278529"/>
            <a:ext cx="804488" cy="4803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800" u="none" strike="noStrike" kern="0" cap="none" spc="0" baseline="0" dirty="0">
                <a:solidFill>
                  <a:srgbClr val="FFFF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부덕이</a:t>
            </a:r>
            <a:endParaRPr lang="ko-KR" alt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FD3D9D-B77E-114F-4FCE-732B638F832E}"/>
              </a:ext>
            </a:extLst>
          </p:cNvPr>
          <p:cNvSpPr txBox="1"/>
          <p:nvPr/>
        </p:nvSpPr>
        <p:spPr>
          <a:xfrm>
            <a:off x="1222373" y="2447721"/>
            <a:ext cx="2976816" cy="35190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Llama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3.2 3B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Gemma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2B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DeepSeek-R1-Distill-Qwen-1.5B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Qwen2.5 3B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Phi-3.5-mini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Mistral-7B-GPTQ-4bit</a:t>
            </a:r>
          </a:p>
          <a:p>
            <a:pPr algn="ctr">
              <a:lnSpc>
                <a:spcPct val="150000"/>
              </a:lnSpc>
            </a:pPr>
            <a:r>
              <a:rPr lang="en-US" alt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Exaone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Hermes-3-Llama</a:t>
            </a:r>
          </a:p>
          <a:p>
            <a:pPr algn="ctr">
              <a:lnSpc>
                <a:spcPct val="150000"/>
              </a:lnSpc>
            </a:pP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BF56A-EDBD-3F82-9220-5DD17BE86259}"/>
              </a:ext>
            </a:extLst>
          </p:cNvPr>
          <p:cNvSpPr txBox="1"/>
          <p:nvPr/>
        </p:nvSpPr>
        <p:spPr>
          <a:xfrm>
            <a:off x="4258010" y="2383553"/>
            <a:ext cx="3504066" cy="35190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Whisper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v2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large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,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small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,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base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Whisper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v3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large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Whisper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v3-turbo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Moonshine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Wav2Vec 2.0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HuBERT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OpenL3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PANNs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Audio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-MAE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Seamless-m4t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7CD75F-2C9E-941E-F805-A804983AE0D7}"/>
              </a:ext>
            </a:extLst>
          </p:cNvPr>
          <p:cNvSpPr txBox="1"/>
          <p:nvPr/>
        </p:nvSpPr>
        <p:spPr>
          <a:xfrm>
            <a:off x="7863236" y="2554570"/>
            <a:ext cx="3072041" cy="1441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BEATs</a:t>
            </a:r>
            <a:endParaRPr 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Ced</a:t>
            </a:r>
            <a:endParaRPr lang="ko-KR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HTS-AT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MERT</a:t>
            </a:r>
          </a:p>
        </p:txBody>
      </p:sp>
      <p:sp>
        <p:nvSpPr>
          <p:cNvPr id="13" name="Google Shape;108;g25b4849a9f5_19_3">
            <a:extLst>
              <a:ext uri="{FF2B5EF4-FFF2-40B4-BE49-F238E27FC236}">
                <a16:creationId xmlns:a16="http://schemas.microsoft.com/office/drawing/2014/main" id="{40D300E3-05AE-56A6-968F-6ECAF86F4BB5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19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D9F9AA9-38DB-91C6-9A7B-F522DD019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15" y="1424410"/>
            <a:ext cx="9207410" cy="102254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A6A37CA-E01D-371A-84E3-C25CF0FCD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841" y="5851565"/>
            <a:ext cx="9184318" cy="520011"/>
          </a:xfrm>
          <a:prstGeom prst="rect">
            <a:avLst/>
          </a:prstGeom>
        </p:spPr>
      </p:pic>
      <p:sp>
        <p:nvSpPr>
          <p:cNvPr id="5" name="Google Shape;123;p4">
            <a:extLst>
              <a:ext uri="{FF2B5EF4-FFF2-40B4-BE49-F238E27FC236}">
                <a16:creationId xmlns:a16="http://schemas.microsoft.com/office/drawing/2014/main" id="{7FB42AD0-AB10-3D02-BF74-9A84ACCB0598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C993E-9466-6397-EE6D-C1301C2DFFF4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Models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5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30FD489-0059-0DE9-AF8C-D350662D2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t="7886" b="7886"/>
          <a:stretch/>
        </p:blipFill>
        <p:spPr>
          <a:xfrm>
            <a:off x="0" y="14111"/>
            <a:ext cx="12192000" cy="6858000"/>
          </a:xfrm>
          <a:prstGeom prst="rect">
            <a:avLst/>
          </a:prstGeom>
        </p:spPr>
      </p:pic>
      <p:sp>
        <p:nvSpPr>
          <p:cNvPr id="93" name="Google Shape;93;g25b4849a9f5_19_3"/>
          <p:cNvSpPr txBox="1"/>
          <p:nvPr/>
        </p:nvSpPr>
        <p:spPr>
          <a:xfrm>
            <a:off x="545646" y="221967"/>
            <a:ext cx="264078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af-ZA" altLang="ko-KR" sz="3000" b="1" u="none" strike="noStrike" cap="none">
                <a:solidFill>
                  <a:schemeClr val="dk1"/>
                </a:solidFill>
                <a:latin typeface="NanumSquareOTF_ac ExtraBold"/>
                <a:ea typeface="NanumSquareOTF_ac ExtraBold" panose="020B0600000101010101" pitchFamily="34" charset="-127"/>
                <a:sym typeface="Arial"/>
              </a:rPr>
              <a:t>INDEX</a:t>
            </a:r>
            <a:endParaRPr lang="af-ZA" sz="3000" b="1" u="none" strike="noStrike" cap="none">
              <a:solidFill>
                <a:schemeClr val="dk1"/>
              </a:solidFill>
              <a:latin typeface="NanumSquareOTF_ac ExtraBold"/>
              <a:ea typeface="NanumSquareOTF_ac ExtraBold" panose="020B0600000101010101" pitchFamily="34" charset="-127"/>
              <a:sym typeface="Arial"/>
            </a:endParaRPr>
          </a:p>
        </p:txBody>
      </p:sp>
      <p:sp>
        <p:nvSpPr>
          <p:cNvPr id="94" name="Google Shape;94;g25b4849a9f5_19_3"/>
          <p:cNvSpPr txBox="1"/>
          <p:nvPr/>
        </p:nvSpPr>
        <p:spPr>
          <a:xfrm>
            <a:off x="1065224" y="1037668"/>
            <a:ext cx="31125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2000" b="1" err="1">
                <a:solidFill>
                  <a:schemeClr val="dk1"/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Intro</a:t>
            </a:r>
            <a:endParaRPr lang="ko-KR" altLang="en-US" sz="2000" b="1" u="none" strike="noStrike" cap="none">
              <a:solidFill>
                <a:schemeClr val="dk1"/>
              </a:solidFill>
              <a:latin typeface="NanumSquareOTF_ac Bold" panose="020B0600000101010101" pitchFamily="34" charset="-127"/>
              <a:ea typeface="NanumSquareOTF_ac Bold" panose="020B0600000101010101" pitchFamily="34" charset="-127"/>
            </a:endParaRPr>
          </a:p>
        </p:txBody>
      </p:sp>
      <p:sp>
        <p:nvSpPr>
          <p:cNvPr id="95" name="Google Shape;95;g25b4849a9f5_19_3"/>
          <p:cNvSpPr txBox="1"/>
          <p:nvPr/>
        </p:nvSpPr>
        <p:spPr>
          <a:xfrm>
            <a:off x="1061675" y="1398183"/>
            <a:ext cx="3112500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10000"/>
              </a:lnSpc>
              <a:buSzPts val="1400"/>
              <a:buFont typeface="Calibri"/>
              <a:buChar char="-"/>
            </a:pPr>
            <a:r>
              <a:rPr lang="ko-KR" altLang="en-US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기획</a:t>
            </a:r>
          </a:p>
          <a:p>
            <a:pPr marL="285750" indent="-285750">
              <a:lnSpc>
                <a:spcPct val="110000"/>
              </a:lnSpc>
              <a:buSzPts val="1400"/>
              <a:buFont typeface="Calibri"/>
              <a:buChar char="-"/>
            </a:pPr>
            <a:r>
              <a:rPr lang="ko-KR" altLang="en-US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팀원 역할</a:t>
            </a:r>
          </a:p>
          <a:p>
            <a:pPr marL="285750" indent="-285750">
              <a:lnSpc>
                <a:spcPct val="110000"/>
              </a:lnSpc>
              <a:buSzPts val="1400"/>
              <a:buFont typeface="Calibri"/>
              <a:buChar char="-"/>
            </a:pPr>
            <a:r>
              <a:rPr lang="ko-KR" altLang="en-US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프로젝트 타임라인</a:t>
            </a:r>
            <a:endParaRPr lang="ko-KR" altLang="en-US" sz="1600" u="none" strike="noStrike" cap="none" dirty="0">
              <a:solidFill>
                <a:schemeClr val="dk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cxnSp>
        <p:nvCxnSpPr>
          <p:cNvPr id="96" name="Google Shape;96;g25b4849a9f5_19_3"/>
          <p:cNvCxnSpPr/>
          <p:nvPr/>
        </p:nvCxnSpPr>
        <p:spPr>
          <a:xfrm>
            <a:off x="1158087" y="2233964"/>
            <a:ext cx="56484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g25b4849a9f5_19_3"/>
          <p:cNvSpPr txBox="1"/>
          <p:nvPr/>
        </p:nvSpPr>
        <p:spPr>
          <a:xfrm>
            <a:off x="1085277" y="2373645"/>
            <a:ext cx="31125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20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Project</a:t>
            </a:r>
            <a:endParaRPr lang="ko-KR" sz="24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98" name="Google Shape;98;g25b4849a9f5_19_3"/>
          <p:cNvSpPr txBox="1"/>
          <p:nvPr/>
        </p:nvSpPr>
        <p:spPr>
          <a:xfrm>
            <a:off x="1061675" y="2734160"/>
            <a:ext cx="3097893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n-US" altLang="ko-KR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EDA/Data Preprocessing</a:t>
            </a:r>
            <a:endParaRPr lang="ko-KR" altLang="en-US" dirty="0">
              <a:solidFill>
                <a:schemeClr val="dk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 typeface="Calibri,Sans-Serif"/>
              <a:buChar char="-"/>
            </a:pPr>
            <a:r>
              <a:rPr lang="en-US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Model/Research</a:t>
            </a:r>
          </a:p>
          <a:p>
            <a:pPr marL="285750" indent="-285750">
              <a:lnSpc>
                <a:spcPct val="110000"/>
              </a:lnSpc>
              <a:buFont typeface="Calibri"/>
              <a:buChar char="-"/>
            </a:pPr>
            <a:r>
              <a:rPr lang="en-US" altLang="ko-KR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Train/Evaluate Improvement</a:t>
            </a:r>
          </a:p>
          <a:p>
            <a:pPr marL="285750" indent="-285750">
              <a:lnSpc>
                <a:spcPct val="110000"/>
              </a:lnSpc>
              <a:buFont typeface="Calibri"/>
              <a:buChar char="-"/>
            </a:pPr>
            <a:endParaRPr lang="en-US" altLang="ko-KR" sz="1600" dirty="0">
              <a:solidFill>
                <a:schemeClr val="dk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cxnSp>
        <p:nvCxnSpPr>
          <p:cNvPr id="99" name="Google Shape;99;g25b4849a9f5_19_3"/>
          <p:cNvCxnSpPr/>
          <p:nvPr/>
        </p:nvCxnSpPr>
        <p:spPr>
          <a:xfrm>
            <a:off x="1158087" y="3636783"/>
            <a:ext cx="56484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g25b4849a9f5_19_3"/>
          <p:cNvSpPr txBox="1"/>
          <p:nvPr/>
        </p:nvSpPr>
        <p:spPr>
          <a:xfrm>
            <a:off x="1091962" y="3775599"/>
            <a:ext cx="31125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Conclusion</a:t>
            </a:r>
          </a:p>
        </p:txBody>
      </p:sp>
      <p:pic>
        <p:nvPicPr>
          <p:cNvPr id="105" name="Google Shape;105;g25b4849a9f5_19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75" y="6435220"/>
            <a:ext cx="1166079" cy="170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5b4849a9f5_19_3"/>
          <p:cNvSpPr txBox="1"/>
          <p:nvPr/>
        </p:nvSpPr>
        <p:spPr>
          <a:xfrm>
            <a:off x="9381016" y="6379335"/>
            <a:ext cx="2181900" cy="27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ko-KR" sz="1050" u="none" strike="noStrike" cap="none" dirty="0">
                <a:solidFill>
                  <a:srgbClr val="BFBFB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© NAVER </a:t>
            </a:r>
            <a:r>
              <a:rPr lang="ko-KR" sz="1050" u="none" strike="noStrike" cap="none" dirty="0" err="1">
                <a:solidFill>
                  <a:srgbClr val="BFBFB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Connect</a:t>
            </a:r>
            <a:r>
              <a:rPr lang="ko-KR" sz="1050" u="none" strike="noStrike" cap="none" dirty="0">
                <a:solidFill>
                  <a:srgbClr val="BFBFB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 </a:t>
            </a:r>
            <a:r>
              <a:rPr lang="ko-KR" sz="1050" u="none" strike="noStrike" cap="none" dirty="0" err="1">
                <a:solidFill>
                  <a:srgbClr val="BFBFB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Foundation</a:t>
            </a:r>
            <a:endParaRPr sz="1400" u="none" strike="noStrike" cap="none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cxnSp>
        <p:nvCxnSpPr>
          <p:cNvPr id="107" name="Google Shape;107;g25b4849a9f5_19_3"/>
          <p:cNvCxnSpPr/>
          <p:nvPr/>
        </p:nvCxnSpPr>
        <p:spPr>
          <a:xfrm>
            <a:off x="545646" y="826407"/>
            <a:ext cx="11449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g25b4849a9f5_19_3"/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2" name="Google Shape;98;g25b4849a9f5_19_3">
            <a:extLst>
              <a:ext uri="{FF2B5EF4-FFF2-40B4-BE49-F238E27FC236}">
                <a16:creationId xmlns:a16="http://schemas.microsoft.com/office/drawing/2014/main" id="{077B43EF-B7EB-AD49-6812-9128D6BE56D3}"/>
              </a:ext>
            </a:extLst>
          </p:cNvPr>
          <p:cNvSpPr txBox="1"/>
          <p:nvPr/>
        </p:nvSpPr>
        <p:spPr>
          <a:xfrm>
            <a:off x="1081727" y="4137843"/>
            <a:ext cx="307907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10000"/>
              </a:lnSpc>
              <a:buFont typeface="Calibri"/>
              <a:buChar char="-"/>
            </a:pPr>
            <a:r>
              <a:rPr lang="en-US" altLang="ko-KR" sz="1600" dirty="0" err="1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최종</a:t>
            </a:r>
            <a:r>
              <a:rPr lang="en-US" altLang="ko-KR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600" dirty="0" err="1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결과</a:t>
            </a:r>
            <a:endParaRPr lang="en-US" altLang="ko-KR" sz="1600" dirty="0">
              <a:solidFill>
                <a:schemeClr val="dk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 typeface="Calibri"/>
              <a:buChar char="-"/>
            </a:pPr>
            <a:r>
              <a:rPr lang="en-US" altLang="ko-KR" sz="1600" dirty="0" err="1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자체</a:t>
            </a:r>
            <a:r>
              <a:rPr lang="en-US" altLang="ko-KR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600" dirty="0" err="1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평가</a:t>
            </a:r>
            <a:r>
              <a:rPr lang="en-US" altLang="ko-KR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600" dirty="0" err="1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의견</a:t>
            </a:r>
            <a:endParaRPr lang="en-US" altLang="ko-KR" sz="1600" dirty="0">
              <a:solidFill>
                <a:schemeClr val="dk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cxnSp>
        <p:nvCxnSpPr>
          <p:cNvPr id="3" name="Google Shape;99;g25b4849a9f5_19_3">
            <a:extLst>
              <a:ext uri="{FF2B5EF4-FFF2-40B4-BE49-F238E27FC236}">
                <a16:creationId xmlns:a16="http://schemas.microsoft.com/office/drawing/2014/main" id="{B2B227F7-4BAE-1890-4829-49D1A38647CF}"/>
              </a:ext>
            </a:extLst>
          </p:cNvPr>
          <p:cNvCxnSpPr>
            <a:cxnSpLocks/>
          </p:cNvCxnSpPr>
          <p:nvPr/>
        </p:nvCxnSpPr>
        <p:spPr>
          <a:xfrm>
            <a:off x="1091245" y="4779783"/>
            <a:ext cx="56484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03;g25b4849a9f5_19_3">
            <a:extLst>
              <a:ext uri="{FF2B5EF4-FFF2-40B4-BE49-F238E27FC236}">
                <a16:creationId xmlns:a16="http://schemas.microsoft.com/office/drawing/2014/main" id="{A7685B92-E364-1FFC-2F91-22079A63C5A7}"/>
              </a:ext>
            </a:extLst>
          </p:cNvPr>
          <p:cNvSpPr txBox="1"/>
          <p:nvPr/>
        </p:nvSpPr>
        <p:spPr>
          <a:xfrm>
            <a:off x="1091962" y="4898546"/>
            <a:ext cx="31125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Appendix</a:t>
            </a:r>
          </a:p>
        </p:txBody>
      </p:sp>
      <p:sp>
        <p:nvSpPr>
          <p:cNvPr id="5" name="Google Shape;98;g25b4849a9f5_19_3">
            <a:extLst>
              <a:ext uri="{FF2B5EF4-FFF2-40B4-BE49-F238E27FC236}">
                <a16:creationId xmlns:a16="http://schemas.microsoft.com/office/drawing/2014/main" id="{F32DB5FF-B9E3-2CE0-6645-D642CFD4D544}"/>
              </a:ext>
            </a:extLst>
          </p:cNvPr>
          <p:cNvSpPr txBox="1"/>
          <p:nvPr/>
        </p:nvSpPr>
        <p:spPr>
          <a:xfrm>
            <a:off x="1061674" y="5327632"/>
            <a:ext cx="3079079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10000"/>
              </a:lnSpc>
              <a:buFont typeface="Calibri"/>
              <a:buChar char="-"/>
            </a:pPr>
            <a:r>
              <a:rPr lang="ko-KR" altLang="en-US" sz="1600" dirty="0">
                <a:solidFill>
                  <a:schemeClr val="dk1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참고문헌</a:t>
            </a:r>
            <a:endParaRPr lang="en-US" altLang="ko-KR" sz="1600" dirty="0">
              <a:solidFill>
                <a:schemeClr val="dk1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130C82-FB88-7AEE-BF4E-B7EEF3F69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772" y="1821858"/>
            <a:ext cx="2895218" cy="32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68D08-D523-A3C7-69BF-6515985E6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7801CD49-1878-4196-96D1-F323D14174C9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2.2 Model/Research</a:t>
            </a:r>
            <a:endParaRPr lang="ko-KR" altLang="en-US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7706098D-06B2-2B20-D5BC-FD20997D12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D639000A-2B1B-5540-289C-D37B605CF6A5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FBB5FC8C-499E-F2A4-8A41-35E4BDDC0789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6175" name="직사각형 6174">
            <a:extLst>
              <a:ext uri="{FF2B5EF4-FFF2-40B4-BE49-F238E27FC236}">
                <a16:creationId xmlns:a16="http://schemas.microsoft.com/office/drawing/2014/main" id="{5C5A1BE6-8B57-7BB0-4102-E844C4DDABDD}"/>
              </a:ext>
            </a:extLst>
          </p:cNvPr>
          <p:cNvSpPr/>
          <p:nvPr/>
        </p:nvSpPr>
        <p:spPr>
          <a:xfrm>
            <a:off x="398119" y="3317413"/>
            <a:ext cx="3232573" cy="56286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Large Language Model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76" name="직사각형 6175">
            <a:extLst>
              <a:ext uri="{FF2B5EF4-FFF2-40B4-BE49-F238E27FC236}">
                <a16:creationId xmlns:a16="http://schemas.microsoft.com/office/drawing/2014/main" id="{A2E986BE-5F43-44D6-F8F5-999FA90D2547}"/>
              </a:ext>
            </a:extLst>
          </p:cNvPr>
          <p:cNvSpPr/>
          <p:nvPr/>
        </p:nvSpPr>
        <p:spPr>
          <a:xfrm>
            <a:off x="3630084" y="3317413"/>
            <a:ext cx="963716" cy="5628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 err="1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LoRA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15" name="Picture 2" descr="Freezing - Free nature icons">
            <a:extLst>
              <a:ext uri="{FF2B5EF4-FFF2-40B4-BE49-F238E27FC236}">
                <a16:creationId xmlns:a16="http://schemas.microsoft.com/office/drawing/2014/main" id="{7328C67D-4A95-615E-F6D4-F7BF5129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20" y="3362236"/>
            <a:ext cx="353228" cy="4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lame icon SVG Vector &amp; PNG Free Download | UXWing">
            <a:extLst>
              <a:ext uri="{FF2B5EF4-FFF2-40B4-BE49-F238E27FC236}">
                <a16:creationId xmlns:a16="http://schemas.microsoft.com/office/drawing/2014/main" id="{7641C0CB-06E9-1A40-C057-26820900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87" y="3401698"/>
            <a:ext cx="282355" cy="3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48A146-049C-2BC9-74CF-96B297EB3094}"/>
              </a:ext>
            </a:extLst>
          </p:cNvPr>
          <p:cNvSpPr txBox="1"/>
          <p:nvPr/>
        </p:nvSpPr>
        <p:spPr>
          <a:xfrm>
            <a:off x="606333" y="4085442"/>
            <a:ext cx="377734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Models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Llama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3.2 3B</a:t>
            </a:r>
          </a:p>
          <a:p>
            <a:pPr marL="285750" indent="-285750">
              <a:buFont typeface="Arial"/>
              <a:buChar char="•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Gemma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2B</a:t>
            </a:r>
          </a:p>
          <a:p>
            <a:pPr marL="285750" indent="-285750">
              <a:buFont typeface="Arial"/>
              <a:buChar char="•"/>
            </a:pPr>
            <a:r>
              <a:rPr 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DeepSeek-R1-Distill-Qwen-1.5B</a:t>
            </a: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Qwen2.5 3B</a:t>
            </a:r>
          </a:p>
          <a:p>
            <a:pPr marL="285750" indent="-285750">
              <a:buFont typeface="Arial"/>
              <a:buChar char="•"/>
            </a:pPr>
            <a:r>
              <a:rPr 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Phi-3.5-mini</a:t>
            </a:r>
          </a:p>
          <a:p>
            <a:pPr marL="285750" indent="-285750">
              <a:buFont typeface="Arial"/>
              <a:buChar char="•"/>
            </a:pP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Mistral-7B-GPTQ-4bit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E0753C7-E124-F821-E7B1-665D62EDD3B2}"/>
              </a:ext>
            </a:extLst>
          </p:cNvPr>
          <p:cNvSpPr/>
          <p:nvPr/>
        </p:nvSpPr>
        <p:spPr>
          <a:xfrm>
            <a:off x="5164180" y="3318330"/>
            <a:ext cx="2749113" cy="59007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Whisper</a:t>
            </a:r>
          </a:p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Encoder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153" name="Picture 2" descr="Freezing - Free nature icons">
            <a:extLst>
              <a:ext uri="{FF2B5EF4-FFF2-40B4-BE49-F238E27FC236}">
                <a16:creationId xmlns:a16="http://schemas.microsoft.com/office/drawing/2014/main" id="{DC9653D6-5048-09DD-F168-2E25E399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18" y="3358953"/>
            <a:ext cx="522772" cy="5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Box 6154">
            <a:extLst>
              <a:ext uri="{FF2B5EF4-FFF2-40B4-BE49-F238E27FC236}">
                <a16:creationId xmlns:a16="http://schemas.microsoft.com/office/drawing/2014/main" id="{FB487E38-6487-B121-34EE-84D9CCF7A162}"/>
              </a:ext>
            </a:extLst>
          </p:cNvPr>
          <p:cNvSpPr txBox="1"/>
          <p:nvPr/>
        </p:nvSpPr>
        <p:spPr>
          <a:xfrm>
            <a:off x="4924333" y="4085442"/>
            <a:ext cx="361282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Speech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Encoder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Models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Whisper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v2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large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,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small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,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base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Whisper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v3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large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Whisper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v3-turbo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6165" name="직사각형 6164">
            <a:extLst>
              <a:ext uri="{FF2B5EF4-FFF2-40B4-BE49-F238E27FC236}">
                <a16:creationId xmlns:a16="http://schemas.microsoft.com/office/drawing/2014/main" id="{F672A316-48D6-4804-C6F4-BD5D0BB79FE5}"/>
              </a:ext>
            </a:extLst>
          </p:cNvPr>
          <p:cNvSpPr/>
          <p:nvPr/>
        </p:nvSpPr>
        <p:spPr>
          <a:xfrm>
            <a:off x="8535051" y="3313148"/>
            <a:ext cx="2749112" cy="59007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BEATs</a:t>
            </a:r>
          </a:p>
          <a:p>
            <a:pPr algn="ctr"/>
            <a:r>
              <a:rPr kumimoji="1" lang="en-US" altLang="ko-KR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</a:rPr>
              <a:t>Encoder</a:t>
            </a:r>
            <a:endParaRPr kumimoji="1" lang="ko-KR" altLang="en-US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168" name="Picture 2" descr="Freezing - Free nature icons">
            <a:extLst>
              <a:ext uri="{FF2B5EF4-FFF2-40B4-BE49-F238E27FC236}">
                <a16:creationId xmlns:a16="http://schemas.microsoft.com/office/drawing/2014/main" id="{72F412EC-AE8E-8E35-3686-A9E7053F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76" y="3360964"/>
            <a:ext cx="522772" cy="5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0" name="TextBox 6169">
            <a:extLst>
              <a:ext uri="{FF2B5EF4-FFF2-40B4-BE49-F238E27FC236}">
                <a16:creationId xmlns:a16="http://schemas.microsoft.com/office/drawing/2014/main" id="{FC6931C2-93ED-7B45-071A-9EAA39C31138}"/>
              </a:ext>
            </a:extLst>
          </p:cNvPr>
          <p:cNvSpPr txBox="1"/>
          <p:nvPr/>
        </p:nvSpPr>
        <p:spPr>
          <a:xfrm>
            <a:off x="8534762" y="4085441"/>
            <a:ext cx="289342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Audio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Encoder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Models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BEATs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Ced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6172" name="그림 6171" descr="텍스트, 스크린샷, 소프트웨어, 운영 체제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F0E7A45D-AA2D-5049-4347-1F4D83A05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706" y="1673406"/>
            <a:ext cx="3232604" cy="1406979"/>
          </a:xfrm>
          <a:prstGeom prst="rect">
            <a:avLst/>
          </a:prstGeom>
        </p:spPr>
      </p:pic>
      <p:pic>
        <p:nvPicPr>
          <p:cNvPr id="6173" name="그림 6172" descr="텍스트, 스크린샷, 폰트, 소프트웨어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2B76C260-47D3-6686-25DB-CF8CC40D8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4322" y="1672998"/>
            <a:ext cx="3101068" cy="1405619"/>
          </a:xfrm>
          <a:prstGeom prst="rect">
            <a:avLst/>
          </a:prstGeom>
        </p:spPr>
      </p:pic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A493A1CA-E383-D263-0BEE-68EF6C4658B9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20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50E76B7-03A1-C7BF-60D8-8BB50A5832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306" t="14840" r="22688" b="38143"/>
          <a:stretch/>
        </p:blipFill>
        <p:spPr>
          <a:xfrm>
            <a:off x="469239" y="1337755"/>
            <a:ext cx="1147136" cy="24708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AD6A2A7-ACA9-36C1-2875-C09107513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5192" y="1299115"/>
            <a:ext cx="335295" cy="33529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62BD507-EBD8-7017-9664-130D66A3E5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171" y="1710399"/>
            <a:ext cx="2900485" cy="1321552"/>
          </a:xfrm>
          <a:prstGeom prst="rect">
            <a:avLst/>
          </a:prstGeom>
        </p:spPr>
      </p:pic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D262ACBC-6511-0A0E-A979-CF0A2BD44C62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51162-A8DD-3574-1BCA-94F3FE98067D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Model</a:t>
            </a:r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Test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265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0A16A-17AB-368A-5155-7DFA339B8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78334BBF-811E-E195-617D-B536FD983419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2.2 Model/Research</a:t>
            </a:r>
            <a:endParaRPr lang="ko-KR" altLang="en-US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974D77D6-439A-5C4B-AD3F-716324D4A3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3A562CEF-240F-7A34-A85A-D6DD1C303999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32EB945E-F2B8-C757-B3D7-BADFC64D18FB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5" name="Google Shape;108;g25b4849a9f5_19_3">
            <a:extLst>
              <a:ext uri="{FF2B5EF4-FFF2-40B4-BE49-F238E27FC236}">
                <a16:creationId xmlns:a16="http://schemas.microsoft.com/office/drawing/2014/main" id="{F8476FCD-21DC-E5F5-DFEC-E20B36DD3C30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21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9" name="그림 8" descr="텍스트, 스크린샷, 문서, 영수증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F6310AE-B9C0-AE51-CA6F-CF2C12C71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0" y="1460116"/>
            <a:ext cx="11213441" cy="420012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F01750A-9BEB-6C56-D1B8-7658ED6975B9}"/>
              </a:ext>
            </a:extLst>
          </p:cNvPr>
          <p:cNvSpPr/>
          <p:nvPr/>
        </p:nvSpPr>
        <p:spPr>
          <a:xfrm>
            <a:off x="538992" y="3179618"/>
            <a:ext cx="11105733" cy="380559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rgbClr val="BA6BC6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28063AF-F6C1-D30B-8E3F-8AFB75BD8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50" y="5785317"/>
            <a:ext cx="11357700" cy="560412"/>
          </a:xfrm>
          <a:prstGeom prst="rect">
            <a:avLst/>
          </a:prstGeom>
        </p:spPr>
      </p:pic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4BBE1ABB-934F-658D-813B-4F9B70B6E5B8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DF881E-78D7-FA9C-8CA4-4788D51BFBA1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Test</a:t>
            </a:r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Result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482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BEBC8-B0DE-60ED-2FF6-7C37C37C3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DDD455BB-5EBD-B902-2066-78DBE6E2A635}"/>
              </a:ext>
            </a:extLst>
          </p:cNvPr>
          <p:cNvSpPr txBox="1"/>
          <p:nvPr/>
        </p:nvSpPr>
        <p:spPr>
          <a:xfrm>
            <a:off x="294921" y="262011"/>
            <a:ext cx="2253196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2.3 Train/Evaluate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Imprevement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5D966244-50DC-7F3A-F8FF-0A05F96B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F2A46BB3-72D8-8726-A771-7DEC8244D540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DCAFCAE5-F8AF-06E0-4EE2-696A0808C52F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99333D2B-0588-C943-4E94-214997BA13C6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7D87767A-FD8A-01B0-25FC-A317D31635A3}"/>
              </a:ext>
            </a:extLst>
          </p:cNvPr>
          <p:cNvSpPr txBox="1">
            <a:spLocks/>
          </p:cNvSpPr>
          <p:nvPr/>
        </p:nvSpPr>
        <p:spPr>
          <a:xfrm>
            <a:off x="958167" y="2174169"/>
            <a:ext cx="10342723" cy="25037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marR="0" lvl="0" indent="-406395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lang="ko-KR" altLang="en-US" sz="2800" b="0" i="0" u="none" strike="noStrike" kern="0" cap="none" spc="0" baseline="0">
                <a:solidFill>
                  <a:srgbClr val="000000"/>
                </a:solidFill>
                <a:uFillTx/>
                <a:latin typeface="Malgun Gothic"/>
                <a:ea typeface="Malgun Gothic"/>
                <a:cs typeface="Malgun Gothic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5765" latinLnBrk="0">
              <a:buFont typeface="Calibri"/>
              <a:buChar char="-"/>
            </a:pPr>
            <a:r>
              <a:rPr lang="en-US" altLang="ko-KR" sz="18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서버의</a:t>
            </a:r>
            <a:r>
              <a:rPr lang="en-US" altLang="ko-KR" sz="18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GPU는</a:t>
            </a:r>
            <a:r>
              <a:rPr lang="en-US" altLang="ko-KR" sz="18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V100으로, </a:t>
            </a:r>
            <a:r>
              <a:rPr lang="en-US" altLang="ko-KR" sz="18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상당히</a:t>
            </a:r>
            <a:r>
              <a:rPr lang="en-US" altLang="ko-KR" sz="18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구형</a:t>
            </a:r>
            <a:r>
              <a:rPr lang="en-US" altLang="ko-KR" sz="18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아키텍처임을</a:t>
            </a:r>
            <a:r>
              <a:rPr lang="en-US" altLang="ko-KR" sz="18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감안해야함</a:t>
            </a:r>
            <a:endParaRPr 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lvl="1">
              <a:buFont typeface="Courier New"/>
              <a:buChar char="o"/>
            </a:pPr>
            <a:r>
              <a:rPr lang="en-US" altLang="ko-KR" sz="14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Volta Micro architecture</a:t>
            </a:r>
          </a:p>
          <a:p>
            <a:pPr lvl="1">
              <a:buFont typeface="Courier New"/>
              <a:buChar char="o"/>
            </a:pPr>
            <a:r>
              <a:rPr lang="en-US" altLang="ko-KR" sz="14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CUDA 7.0</a:t>
            </a:r>
          </a:p>
          <a:p>
            <a:pPr indent="-405765">
              <a:buSzTx/>
              <a:buFont typeface="Calibri"/>
              <a:buChar char="-"/>
            </a:pP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Flash-Attn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사용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불가능으로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, SDPA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적용</a:t>
            </a:r>
            <a:endParaRPr lang="en-US" altLang="ko-KR" sz="1800" kern="12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indent="-405765">
              <a:buSzTx/>
              <a:buFont typeface="Calibri"/>
              <a:buChar char="-"/>
            </a:pP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INT4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양자화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모델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사용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불가능</a:t>
            </a:r>
            <a:endParaRPr lang="en-US" altLang="ko-KR" sz="1800" kern="12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indent="-405765">
              <a:buSzTx/>
              <a:buFont typeface="Calibri"/>
              <a:buChar char="-"/>
            </a:pP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BF16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자료구조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사용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불가능</a:t>
            </a:r>
            <a:endParaRPr lang="en-US" altLang="ko-KR" sz="1800" kern="12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indent="-405765">
              <a:buSzTx/>
              <a:buFont typeface="Calibri"/>
              <a:buChar char="-"/>
            </a:pPr>
            <a:endParaRPr lang="en-US" altLang="ko-KR" sz="1800" kern="12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indent="-405765">
              <a:buSzTx/>
              <a:buFont typeface="Calibri"/>
              <a:buChar char="-"/>
            </a:pP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테스트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서버는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다르므로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,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전략적인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접근</a:t>
            </a:r>
            <a:r>
              <a:rPr lang="en-US" altLang="ko-KR" sz="1800" kern="12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800" kern="1200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논의</a:t>
            </a:r>
            <a:endParaRPr lang="en-US" altLang="ko-KR" sz="1800" kern="12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indent="-405765">
              <a:buSzTx/>
              <a:buFont typeface="Calibri"/>
              <a:buChar char="-"/>
            </a:pPr>
            <a:endParaRPr lang="en-US" altLang="ko-KR" sz="1800" kern="12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131ADB0-D3C5-5479-2CDA-C2369F3D0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296" y="3087269"/>
            <a:ext cx="3885198" cy="285583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1F3657C-93BF-EFF5-AA41-3D859C4D6CCA}"/>
              </a:ext>
            </a:extLst>
          </p:cNvPr>
          <p:cNvSpPr txBox="1"/>
          <p:nvPr/>
        </p:nvSpPr>
        <p:spPr>
          <a:xfrm>
            <a:off x="7927473" y="5938921"/>
            <a:ext cx="3892884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https://</a:t>
            </a:r>
            <a:r>
              <a:rPr lang="en-US" sz="105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www.nvidia.com</a:t>
            </a:r>
            <a:r>
              <a:rPr lang="en-US" sz="1050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/ko-</a:t>
            </a:r>
            <a:r>
              <a:rPr lang="en-US" sz="105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kr</a:t>
            </a:r>
            <a:r>
              <a:rPr lang="en-US" sz="1050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/data-center/v100/%E2%80%8B</a:t>
            </a:r>
            <a:endParaRPr lang="en-US" sz="105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" name="Google Shape;108;g25b4849a9f5_19_3">
            <a:extLst>
              <a:ext uri="{FF2B5EF4-FFF2-40B4-BE49-F238E27FC236}">
                <a16:creationId xmlns:a16="http://schemas.microsoft.com/office/drawing/2014/main" id="{4544AEB4-AC71-D730-4A93-3E7678D5CDDD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22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43A13-B519-A868-04A9-515665FE6977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서버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아키텍쳐</a:t>
            </a:r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 분석</a:t>
            </a:r>
          </a:p>
        </p:txBody>
      </p:sp>
    </p:spTree>
    <p:extLst>
      <p:ext uri="{BB962C8B-B14F-4D97-AF65-F5344CB8AC3E}">
        <p14:creationId xmlns:p14="http://schemas.microsoft.com/office/powerpoint/2010/main" val="380514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6462-665A-C79B-0502-75DFF77AD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ED4428A3-CFFE-CD18-3A31-890B91EC47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773851C7-DD7E-6300-CE05-A7A13968ED63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92144D35-D81B-22AE-D819-28BB1604C482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4" name="Google Shape;123;p4">
            <a:extLst>
              <a:ext uri="{FF2B5EF4-FFF2-40B4-BE49-F238E27FC236}">
                <a16:creationId xmlns:a16="http://schemas.microsoft.com/office/drawing/2014/main" id="{5D36321C-088B-608C-3674-3039F3CBA95D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B3279-8BB6-00E1-8863-A9D3E3C1E69C}"/>
              </a:ext>
            </a:extLst>
          </p:cNvPr>
          <p:cNvSpPr txBox="1"/>
          <p:nvPr/>
        </p:nvSpPr>
        <p:spPr>
          <a:xfrm>
            <a:off x="459298" y="1876633"/>
            <a:ext cx="1049113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linkedin</a:t>
            </a:r>
            <a:r>
              <a:rPr 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/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Liger-Kernel</a:t>
            </a:r>
            <a:r>
              <a:rPr 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: 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Efficient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 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Triton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 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Kernels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 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for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 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LLM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 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4"/>
              </a:rPr>
              <a:t>Training</a:t>
            </a:r>
          </a:p>
          <a:p>
            <a:pPr marL="285750" indent="-285750">
              <a:buFont typeface="Calibri"/>
              <a:buChar char="-"/>
            </a:pP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  <a:p>
            <a:pPr marL="285750" indent="-285750">
              <a:buFont typeface="Calibri"/>
              <a:buChar char="-"/>
            </a:pP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Single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GPU에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최적화된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Unsloth와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다르게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, Multi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GPU를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지원하는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Triton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커널의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커뮤니티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포크</a:t>
            </a: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  <a:p>
            <a:pPr marL="285750" indent="-285750">
              <a:buFont typeface="Calibri"/>
              <a:buChar char="-"/>
            </a:pP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  <a:p>
            <a:pPr marL="285750" indent="-285750">
              <a:buFont typeface="Calibri"/>
              <a:buChar char="-"/>
            </a:pP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적용시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성능적으로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이득을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보지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못함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,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구형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아키텍쳐를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원인으로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판단</a:t>
            </a: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실제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테스트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환경은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최신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아키텍쳐이므로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,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이를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활성화하여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추가적인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성능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향상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기대</a:t>
            </a: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</p:txBody>
      </p:sp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B48589A8-07D2-F0A4-8B3B-AB7A58EA4A95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23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7C410-1480-5005-7A60-55CD0C2DC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193" y="3625341"/>
            <a:ext cx="7519538" cy="2698451"/>
          </a:xfrm>
          <a:prstGeom prst="rect">
            <a:avLst/>
          </a:prstGeom>
        </p:spPr>
      </p:pic>
      <p:sp>
        <p:nvSpPr>
          <p:cNvPr id="9" name="Google Shape;122;p4">
            <a:extLst>
              <a:ext uri="{FF2B5EF4-FFF2-40B4-BE49-F238E27FC236}">
                <a16:creationId xmlns:a16="http://schemas.microsoft.com/office/drawing/2014/main" id="{2E941C82-BFF4-E53F-314C-ADFA5024A572}"/>
              </a:ext>
            </a:extLst>
          </p:cNvPr>
          <p:cNvSpPr txBox="1"/>
          <p:nvPr/>
        </p:nvSpPr>
        <p:spPr>
          <a:xfrm>
            <a:off x="294921" y="262011"/>
            <a:ext cx="2253196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2.3 Train/Evaluate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Imprevement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A961A-DD82-43B5-969E-E6769D516815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Liger-Kernel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7030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71C1E-3307-335A-2907-5E27A2BA9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8299CE2D-6025-B69E-A5D6-745F047BA5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24B43493-DDA7-19B8-3746-365F8930372E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18418148-57A1-3373-9F0B-78D4FDACA659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4" name="Google Shape;123;p4">
            <a:extLst>
              <a:ext uri="{FF2B5EF4-FFF2-40B4-BE49-F238E27FC236}">
                <a16:creationId xmlns:a16="http://schemas.microsoft.com/office/drawing/2014/main" id="{D3C46C4F-1CD4-C0B7-8AE3-F13FB2D552D9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F7B90-C201-6E1F-F705-5B11A9E29953}"/>
              </a:ext>
            </a:extLst>
          </p:cNvPr>
          <p:cNvSpPr txBox="1"/>
          <p:nvPr/>
        </p:nvSpPr>
        <p:spPr>
          <a:xfrm>
            <a:off x="473675" y="2049161"/>
            <a:ext cx="104911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사전에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추출해놓은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오디오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길이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메타데이터를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활용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,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길이를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기반으로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Bucketing을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진행</a:t>
            </a: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  <a:p>
            <a:pPr marL="285750" indent="-285750">
              <a:buFont typeface="Calibri"/>
              <a:buChar char="-"/>
            </a:pP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FD1CF-3DF7-F556-E325-0FC45AE80B43}"/>
              </a:ext>
            </a:extLst>
          </p:cNvPr>
          <p:cNvSpPr txBox="1"/>
          <p:nvPr/>
        </p:nvSpPr>
        <p:spPr>
          <a:xfrm>
            <a:off x="474579" y="3305341"/>
            <a:ext cx="1110514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4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기대효과</a:t>
            </a:r>
          </a:p>
          <a:p>
            <a:endParaRPr lang="ko-KR" altLang="en-US" sz="24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800100" lvl="1" indent="-342900">
              <a:buAutoNum type="arabicPeriod"/>
            </a:pP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입력 데이터의 크기 순으로 접근하여 간접적인 커리큘럼 러닝 효과 기대</a:t>
            </a:r>
          </a:p>
          <a:p>
            <a:pPr marL="800100" lvl="1" indent="-342900">
              <a:buAutoNum type="arabicPeriod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800100" lvl="1" indent="-342900">
              <a:buAutoNum type="arabicPeriod"/>
            </a:pP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배치 단위로 데이터를 묶을 때 패딩 처리를 최소화하여 학습 속도 향상 기대</a:t>
            </a:r>
          </a:p>
        </p:txBody>
      </p:sp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42B20D8F-BAF3-59BE-800F-195C70D5A682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24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9" name="Google Shape;122;p4">
            <a:extLst>
              <a:ext uri="{FF2B5EF4-FFF2-40B4-BE49-F238E27FC236}">
                <a16:creationId xmlns:a16="http://schemas.microsoft.com/office/drawing/2014/main" id="{E07FD1EF-0212-FA55-1DE9-1C5E57409CAD}"/>
              </a:ext>
            </a:extLst>
          </p:cNvPr>
          <p:cNvSpPr txBox="1"/>
          <p:nvPr/>
        </p:nvSpPr>
        <p:spPr>
          <a:xfrm>
            <a:off x="294921" y="262011"/>
            <a:ext cx="2253196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2.3 Train/Evaluate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Imprevement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70F30-BD3F-81C6-2482-9634A0AA14CB}"/>
              </a:ext>
            </a:extLst>
          </p:cNvPr>
          <p:cNvSpPr txBox="1"/>
          <p:nvPr/>
        </p:nvSpPr>
        <p:spPr>
          <a:xfrm>
            <a:off x="375920" y="741680"/>
            <a:ext cx="57200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Bucketing</a:t>
            </a:r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BatchSampler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01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EFF15-56E0-E3AB-D7B0-847353ED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A5BCF95D-942E-9925-3431-43F1460AE496}"/>
              </a:ext>
            </a:extLst>
          </p:cNvPr>
          <p:cNvSpPr txBox="1"/>
          <p:nvPr/>
        </p:nvSpPr>
        <p:spPr>
          <a:xfrm>
            <a:off x="294921" y="262011"/>
            <a:ext cx="2253196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2.3 Train/Evaluate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Imprevement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7A153082-34AA-B25D-C06B-4C39A3F2CA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CB1FEA25-C240-8368-D3F9-76C4FAC3EBFA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FDC01888-A217-352B-5580-084FAD2DF4C7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B020C672-4D51-4A85-2A9F-16C8F9E9F245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3" name="Google Shape;108;g25b4849a9f5_19_3">
            <a:extLst>
              <a:ext uri="{FF2B5EF4-FFF2-40B4-BE49-F238E27FC236}">
                <a16:creationId xmlns:a16="http://schemas.microsoft.com/office/drawing/2014/main" id="{A984F992-F631-D26C-3D4E-2662E084852A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25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6E26CB3-9F2C-8681-D5CB-9997DE3A06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65" t="20896" r="-514"/>
          <a:stretch/>
        </p:blipFill>
        <p:spPr>
          <a:xfrm>
            <a:off x="375920" y="1259840"/>
            <a:ext cx="11454563" cy="4907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00D32C-3F46-F3A3-F3DF-93B4C6677EBD}"/>
              </a:ext>
            </a:extLst>
          </p:cNvPr>
          <p:cNvSpPr txBox="1"/>
          <p:nvPr/>
        </p:nvSpPr>
        <p:spPr>
          <a:xfrm>
            <a:off x="375920" y="741680"/>
            <a:ext cx="57200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Accelerate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02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5E414-B398-0C89-F49A-FF33AF17A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도표, 라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B3F01810-B0C9-ECAF-667F-C38210F2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17" y="2485361"/>
            <a:ext cx="4260362" cy="2818725"/>
          </a:xfrm>
          <a:prstGeom prst="rect">
            <a:avLst/>
          </a:prstGeom>
        </p:spPr>
      </p:pic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130DF697-2359-CB2C-9E01-F6376EAF4540}"/>
              </a:ext>
            </a:extLst>
          </p:cNvPr>
          <p:cNvSpPr txBox="1"/>
          <p:nvPr/>
        </p:nvSpPr>
        <p:spPr>
          <a:xfrm>
            <a:off x="294921" y="262011"/>
            <a:ext cx="2253196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2.3 Train/Evaluate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Imprevement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5F94169F-456D-B36B-A157-4FD030E085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D1CCD651-DB9E-EA23-53C4-1D51171F28AA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C74F138D-8D5C-ACC3-05A0-1E8D20D75219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E6FE4C8F-117C-6A51-6568-710DFCEC8EA0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5" name="그림 4" descr="Flash Attention">
            <a:extLst>
              <a:ext uri="{FF2B5EF4-FFF2-40B4-BE49-F238E27FC236}">
                <a16:creationId xmlns:a16="http://schemas.microsoft.com/office/drawing/2014/main" id="{0968C654-8539-ADCC-E343-8B3CF28CB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07" y="2462487"/>
            <a:ext cx="5098421" cy="2868170"/>
          </a:xfrm>
          <a:prstGeom prst="rect">
            <a:avLst/>
          </a:prstGeom>
        </p:spPr>
      </p:pic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43942080-5201-0DCD-5B87-A20792DEB0B9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26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D510E7-933A-3DDB-3F12-1A080FA85729}"/>
                  </a:ext>
                </a:extLst>
              </p14:cNvPr>
              <p14:cNvContentPartPr/>
              <p14:nvPr/>
            </p14:nvContentPartPr>
            <p14:xfrm>
              <a:off x="5394158" y="4528552"/>
              <a:ext cx="10026" cy="1002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D510E7-933A-3DDB-3F12-1A080FA857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2858" y="4027252"/>
                <a:ext cx="1002600" cy="1002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86C7CBC-1345-24D9-26CA-81F9E313797E}"/>
              </a:ext>
            </a:extLst>
          </p:cNvPr>
          <p:cNvSpPr txBox="1"/>
          <p:nvPr/>
        </p:nvSpPr>
        <p:spPr>
          <a:xfrm>
            <a:off x="2334713" y="6451846"/>
            <a:ext cx="75225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(Beta) Scaled Dot Product Attention (SDPA)로 고성능 트랜스포머(Transformers) 구현하기</a:t>
            </a:r>
            <a:endParaRPr lang="en-US" altLang="ko-KR" sz="1200" dirty="0">
              <a:solidFill>
                <a:schemeClr val="bg1">
                  <a:lumMod val="65000"/>
                </a:schemeClr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</p:txBody>
      </p:sp>
      <p:pic>
        <p:nvPicPr>
          <p:cNvPr id="90" name="그림 89">
            <a:extLst>
              <a:ext uri="{FF2B5EF4-FFF2-40B4-BE49-F238E27FC236}">
                <a16:creationId xmlns:a16="http://schemas.microsoft.com/office/drawing/2014/main" id="{EBF21D0B-DB22-4E14-EE19-35EB31609C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798" y="1369222"/>
            <a:ext cx="7772400" cy="1182084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EC56B2B8-C565-7602-9F6A-0712609093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00" y="5284106"/>
            <a:ext cx="7772400" cy="1197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A41560-6D9A-F49D-211F-E3995AE1F35A}"/>
              </a:ext>
            </a:extLst>
          </p:cNvPr>
          <p:cNvSpPr txBox="1"/>
          <p:nvPr/>
        </p:nvSpPr>
        <p:spPr>
          <a:xfrm>
            <a:off x="375920" y="741680"/>
            <a:ext cx="57200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SDPA</a:t>
            </a:r>
          </a:p>
        </p:txBody>
      </p:sp>
    </p:spTree>
    <p:extLst>
      <p:ext uri="{BB962C8B-B14F-4D97-AF65-F5344CB8AC3E}">
        <p14:creationId xmlns:p14="http://schemas.microsoft.com/office/powerpoint/2010/main" val="2835159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B003B-D432-1D2D-55DC-64D7DACEF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Duration Comparison on V100 with Batch Size of 1">
            <a:extLst>
              <a:ext uri="{FF2B5EF4-FFF2-40B4-BE49-F238E27FC236}">
                <a16:creationId xmlns:a16="http://schemas.microsoft.com/office/drawing/2014/main" id="{237E1172-F0A6-5B79-2098-EA460099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2" y="2084387"/>
            <a:ext cx="4831372" cy="460893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C0F3294-44C6-E50B-0A61-A02AEE6674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090" r="-507" b="8754"/>
          <a:stretch/>
        </p:blipFill>
        <p:spPr>
          <a:xfrm>
            <a:off x="78613" y="1259840"/>
            <a:ext cx="11735690" cy="4238985"/>
          </a:xfrm>
          <a:prstGeom prst="rect">
            <a:avLst/>
          </a:prstGeom>
        </p:spPr>
      </p:pic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2001852C-58D2-FF5A-281C-F540E9120E9C}"/>
              </a:ext>
            </a:extLst>
          </p:cNvPr>
          <p:cNvSpPr txBox="1"/>
          <p:nvPr/>
        </p:nvSpPr>
        <p:spPr>
          <a:xfrm>
            <a:off x="294921" y="262011"/>
            <a:ext cx="2253196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2.3 Train/Evaluate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Imprevement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A6987654-BB79-6E31-68A1-9BACA4933A6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6A5BB75F-00C8-C116-7B5F-A7A65BF94F78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168FE94E-A10F-A0BB-D4E0-799FF0DBD1E2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FF12C481-77BD-6C8C-F9E0-F0A4BE33F7CB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5" name="그림 4" descr="텍스트, 폰트, 스크린샷, 번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AFB5BEB2-9AAB-B873-CF9B-8CFC21E5F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712" y="1921098"/>
            <a:ext cx="4832357" cy="2360634"/>
          </a:xfrm>
          <a:prstGeom prst="rect">
            <a:avLst/>
          </a:prstGeom>
        </p:spPr>
      </p:pic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11A6395C-A05A-E991-15A3-FAFF2B590661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27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5AE6C50-BA0B-87F8-F077-9494AB7EC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218" y="4388071"/>
            <a:ext cx="5937040" cy="909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2F9CC0-1A5A-0A89-C12E-F2D162217A28}"/>
              </a:ext>
            </a:extLst>
          </p:cNvPr>
          <p:cNvSpPr txBox="1"/>
          <p:nvPr/>
        </p:nvSpPr>
        <p:spPr>
          <a:xfrm>
            <a:off x="375920" y="741680"/>
            <a:ext cx="57200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Torch.compile</a:t>
            </a:r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2230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B861-FCB7-5286-D448-12BC67ED8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A7F42240-CDCE-2A9C-AA1A-841DE16A7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67" t="19859" r="-27" b="12733"/>
          <a:stretch/>
        </p:blipFill>
        <p:spPr>
          <a:xfrm>
            <a:off x="469782" y="1259840"/>
            <a:ext cx="11350284" cy="4422458"/>
          </a:xfrm>
          <a:prstGeom prst="rect">
            <a:avLst/>
          </a:prstGeom>
        </p:spPr>
      </p:pic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F744EE71-A3E5-834D-08C6-26AA034EA429}"/>
              </a:ext>
            </a:extLst>
          </p:cNvPr>
          <p:cNvSpPr txBox="1"/>
          <p:nvPr/>
        </p:nvSpPr>
        <p:spPr>
          <a:xfrm>
            <a:off x="294921" y="262011"/>
            <a:ext cx="2253196" cy="372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2.3 Train/Evaluate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Imprevement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E34FFEF0-50C8-9753-BA1B-13BB9BACAB4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32D38131-66BA-23E4-9D55-B57A5064A383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E0CB7B9D-8DB2-2563-DC41-2D30FCA9A918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A7D3F8DD-A9AF-C35C-9F26-38DAECF8DC16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15" name="그림 14" descr="텍스트, 도표, 스크린샷, 평면도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D2E12369-1633-8FAA-843D-23E7A5A9B8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8921"/>
          <a:stretch/>
        </p:blipFill>
        <p:spPr>
          <a:xfrm>
            <a:off x="6290242" y="1850495"/>
            <a:ext cx="5542700" cy="2085416"/>
          </a:xfrm>
          <a:prstGeom prst="rect">
            <a:avLst/>
          </a:prstGeom>
        </p:spPr>
      </p:pic>
      <p:pic>
        <p:nvPicPr>
          <p:cNvPr id="3" name="그림 2" descr="텍스트, 스크린샷, 소프트웨어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99C86EA2-212F-919D-7EB9-ABFBF14C9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82" y="1850495"/>
            <a:ext cx="5431978" cy="4080522"/>
          </a:xfrm>
          <a:prstGeom prst="rect">
            <a:avLst/>
          </a:prstGeom>
        </p:spPr>
      </p:pic>
      <p:pic>
        <p:nvPicPr>
          <p:cNvPr id="5" name="그림 4" descr="텍스트, 스크린샷, 도표, 폰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894421C6-613D-F72E-615D-C11CF4837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242" y="3848549"/>
            <a:ext cx="3115005" cy="2172777"/>
          </a:xfrm>
          <a:prstGeom prst="rect">
            <a:avLst/>
          </a:prstGeom>
        </p:spPr>
      </p:pic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5ABA1942-3765-7F03-7482-931E957CA7FD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28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22" name="그림 21" descr="텍스트, 도표, 스크린샷, 평면도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EC4601D1-945A-485C-4943-9B0E8A79B2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628" t="46642" b="5192"/>
          <a:stretch/>
        </p:blipFill>
        <p:spPr>
          <a:xfrm>
            <a:off x="9175029" y="4555876"/>
            <a:ext cx="2811963" cy="132329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DEFC334-4745-5DB9-C0A1-B81819531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341" y="6021326"/>
            <a:ext cx="10657319" cy="839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ECB208-EA47-A197-6C71-A198619528DD}"/>
              </a:ext>
            </a:extLst>
          </p:cNvPr>
          <p:cNvSpPr txBox="1"/>
          <p:nvPr/>
        </p:nvSpPr>
        <p:spPr>
          <a:xfrm>
            <a:off x="375920" y="741680"/>
            <a:ext cx="57200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Torch.TensorRT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7658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48781-A3CE-C70C-9F1D-1B1DC249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06D29A4-6EB8-42C1-E7B0-854C3C67E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t="7886" b="7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CAC0B944-EB31-B177-5472-B9A658E5E605}"/>
              </a:ext>
            </a:extLst>
          </p:cNvPr>
          <p:cNvSpPr txBox="1"/>
          <p:nvPr/>
        </p:nvSpPr>
        <p:spPr>
          <a:xfrm>
            <a:off x="288280" y="416692"/>
            <a:ext cx="7169905" cy="10055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50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ExtraBold" panose="020B0600000101010101" pitchFamily="34" charset="-127"/>
                <a:ea typeface="NanumSquareOTF_ac ExtraBold" panose="020B0600000101010101" pitchFamily="34" charset="-127"/>
                <a:cs typeface="Arial"/>
              </a:rPr>
              <a:t>3. </a:t>
            </a:r>
            <a:r>
              <a:rPr lang="en-US" altLang="ko-KR" sz="5000" b="1" kern="0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ExtraBold" panose="020B0600000101010101" pitchFamily="34" charset="-127"/>
                <a:ea typeface="NanumSquareOTF_ac ExtraBold" panose="020B0600000101010101" pitchFamily="34" charset="-127"/>
                <a:cs typeface="Arial"/>
              </a:rPr>
              <a:t>CONCLUSION</a:t>
            </a:r>
            <a:endParaRPr lang="ko-KR" altLang="en-US" sz="5000" b="1" u="none" strike="noStrike" kern="0" cap="none" spc="0" baseline="0">
              <a:solidFill>
                <a:schemeClr val="dk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FillTx/>
              <a:latin typeface="NanumSquareOTF_ac ExtraBold" panose="020B0600000101010101" pitchFamily="34" charset="-127"/>
              <a:ea typeface="NanumSquareOTF_ac ExtraBold" panose="020B0600000101010101" pitchFamily="34" charset="-127"/>
              <a:cs typeface="Arial"/>
            </a:endParaRPr>
          </a:p>
        </p:txBody>
      </p:sp>
      <p:cxnSp>
        <p:nvCxnSpPr>
          <p:cNvPr id="3" name="Google Shape;114;p3">
            <a:extLst>
              <a:ext uri="{FF2B5EF4-FFF2-40B4-BE49-F238E27FC236}">
                <a16:creationId xmlns:a16="http://schemas.microsoft.com/office/drawing/2014/main" id="{439B7BD7-CF52-87AA-0707-354277A44909}"/>
              </a:ext>
            </a:extLst>
          </p:cNvPr>
          <p:cNvCxnSpPr/>
          <p:nvPr/>
        </p:nvCxnSpPr>
        <p:spPr>
          <a:xfrm>
            <a:off x="371475" y="3436690"/>
            <a:ext cx="11449046" cy="0"/>
          </a:xfrm>
          <a:prstGeom prst="straightConnector1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</p:spPr>
      </p:cxnSp>
      <p:sp>
        <p:nvSpPr>
          <p:cNvPr id="4" name="Google Shape;115;p3">
            <a:extLst>
              <a:ext uri="{FF2B5EF4-FFF2-40B4-BE49-F238E27FC236}">
                <a16:creationId xmlns:a16="http://schemas.microsoft.com/office/drawing/2014/main" id="{5584987B-629C-1E33-0979-A4F4C9F89EB2}"/>
              </a:ext>
            </a:extLst>
          </p:cNvPr>
          <p:cNvSpPr txBox="1"/>
          <p:nvPr/>
        </p:nvSpPr>
        <p:spPr>
          <a:xfrm>
            <a:off x="289371" y="3488178"/>
            <a:ext cx="5666498" cy="764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kern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최종 결과</a:t>
            </a:r>
            <a:endParaRPr lang="ko-KR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lnSpc>
                <a:spcPct val="14375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kern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자체 평가 의견</a:t>
            </a:r>
          </a:p>
        </p:txBody>
      </p:sp>
      <p:pic>
        <p:nvPicPr>
          <p:cNvPr id="5" name="Google Shape;116;p3">
            <a:extLst>
              <a:ext uri="{FF2B5EF4-FFF2-40B4-BE49-F238E27FC236}">
                <a16:creationId xmlns:a16="http://schemas.microsoft.com/office/drawing/2014/main" id="{731C394D-ACF4-2BB8-750C-C3BA0BE3B0D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Google Shape;117;p3">
            <a:extLst>
              <a:ext uri="{FF2B5EF4-FFF2-40B4-BE49-F238E27FC236}">
                <a16:creationId xmlns:a16="http://schemas.microsoft.com/office/drawing/2014/main" id="{68671F60-DB58-8221-BD37-FCBCB600248B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</p:spPr>
      </p:cxnSp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58DA038C-8EC3-2189-206E-A25D596F44AB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29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45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BEE1A76-D506-C94F-AD90-03240D6FB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t="7886" b="7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EE9082F3-C553-AA2C-52D9-08D45C700F05}"/>
              </a:ext>
            </a:extLst>
          </p:cNvPr>
          <p:cNvSpPr txBox="1"/>
          <p:nvPr/>
        </p:nvSpPr>
        <p:spPr>
          <a:xfrm>
            <a:off x="288280" y="416692"/>
            <a:ext cx="7169905" cy="10200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5000" u="none" strike="noStrike" kern="0" cap="none" spc="0" baseline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1.</a:t>
            </a:r>
            <a:r>
              <a:rPr lang="en-US" altLang="ko-KR" sz="5000" kern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en-US" altLang="ko-KR" sz="5000" kern="0" dirty="0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INTRO</a:t>
            </a:r>
            <a:endParaRPr lang="ko-KR" altLang="en-US" sz="5000" u="none" strike="noStrike" kern="0" cap="none" spc="0" baseline="0" dirty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3" name="Google Shape;114;p3">
            <a:extLst>
              <a:ext uri="{FF2B5EF4-FFF2-40B4-BE49-F238E27FC236}">
                <a16:creationId xmlns:a16="http://schemas.microsoft.com/office/drawing/2014/main" id="{EC1558F7-88B8-5598-65EF-B135359EFFAC}"/>
              </a:ext>
            </a:extLst>
          </p:cNvPr>
          <p:cNvCxnSpPr/>
          <p:nvPr/>
        </p:nvCxnSpPr>
        <p:spPr>
          <a:xfrm>
            <a:off x="371475" y="3436690"/>
            <a:ext cx="11449046" cy="0"/>
          </a:xfrm>
          <a:prstGeom prst="straightConnector1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</p:spPr>
      </p:cxnSp>
      <p:sp>
        <p:nvSpPr>
          <p:cNvPr id="4" name="Google Shape;115;p3">
            <a:extLst>
              <a:ext uri="{FF2B5EF4-FFF2-40B4-BE49-F238E27FC236}">
                <a16:creationId xmlns:a16="http://schemas.microsoft.com/office/drawing/2014/main" id="{8E76D9C3-80E8-482B-227F-06396BEA3B60}"/>
              </a:ext>
            </a:extLst>
          </p:cNvPr>
          <p:cNvSpPr txBox="1"/>
          <p:nvPr/>
        </p:nvSpPr>
        <p:spPr>
          <a:xfrm>
            <a:off x="289371" y="3488178"/>
            <a:ext cx="5666498" cy="11242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285750" indent="-285750">
              <a:lnSpc>
                <a:spcPct val="14375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kern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기획</a:t>
            </a:r>
            <a:endParaRPr lang="ko-KR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lnSpc>
                <a:spcPct val="14375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kern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팀원 역할</a:t>
            </a:r>
            <a:endParaRPr lang="ko-KR" altLang="en-US" sz="1600" u="none" strike="noStrike" kern="0" cap="none" spc="0" baseline="0" dirty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  <a:p>
            <a:pPr marL="285750" indent="-285750">
              <a:lnSpc>
                <a:spcPct val="14375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kern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프로젝트 타임라인</a:t>
            </a:r>
          </a:p>
        </p:txBody>
      </p:sp>
      <p:pic>
        <p:nvPicPr>
          <p:cNvPr id="5" name="Google Shape;116;p3">
            <a:extLst>
              <a:ext uri="{FF2B5EF4-FFF2-40B4-BE49-F238E27FC236}">
                <a16:creationId xmlns:a16="http://schemas.microsoft.com/office/drawing/2014/main" id="{C3E457F5-6840-2BE1-004E-DF7406EE8E1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Google Shape;117;p3">
            <a:extLst>
              <a:ext uri="{FF2B5EF4-FFF2-40B4-BE49-F238E27FC236}">
                <a16:creationId xmlns:a16="http://schemas.microsoft.com/office/drawing/2014/main" id="{3526B9B1-AFF5-AEE3-772B-9B33A690D9E0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</p:spPr>
      </p:cxnSp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4E712AC3-469A-E362-8F05-B99F8CB7D3F3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3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DFA5-5099-5A76-9925-252AA00F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89308040-EC15-A6C7-21B4-096ECB96063B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3.1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최종결과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770F1513-E951-C372-0760-93F226993C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7CA6BF6A-2662-9804-64D8-C1836E6F13E1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F3E24F21-6683-CC76-C256-3EA441860B3F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841B2CF9-656A-6D38-B58B-DF496C4386B8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03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A79FA0D3-780B-3677-FA51-27FE07644C48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30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66734-162B-E00D-5CF4-B4E56D039AEB}"/>
              </a:ext>
            </a:extLst>
          </p:cNvPr>
          <p:cNvSpPr txBox="1"/>
          <p:nvPr/>
        </p:nvSpPr>
        <p:spPr>
          <a:xfrm>
            <a:off x="296470" y="1542062"/>
            <a:ext cx="744178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>
                <a:latin typeface="NanumSquareOTF_ac Bold"/>
                <a:ea typeface="NanumSquareOTF_ac" panose="020B0600000101010101" pitchFamily="34" charset="-127"/>
              </a:rPr>
              <a:t>LLM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: </a:t>
            </a:r>
            <a:r>
              <a:rPr lang="ko-KR" altLang="en-US" dirty="0" err="1">
                <a:solidFill>
                  <a:srgbClr val="FF8282"/>
                </a:solidFill>
                <a:latin typeface="NanumSquareOTF_ac Bold"/>
                <a:ea typeface="NanumSquareOTF_ac" panose="020B0600000101010101" pitchFamily="34" charset="-127"/>
              </a:rPr>
              <a:t>meta-llama</a:t>
            </a:r>
            <a:r>
              <a:rPr lang="ko-KR" altLang="en-US" dirty="0">
                <a:solidFill>
                  <a:srgbClr val="FF8282"/>
                </a:solidFill>
                <a:latin typeface="NanumSquareOTF_ac Bold"/>
                <a:ea typeface="NanumSquareOTF_ac" panose="020B0600000101010101" pitchFamily="34" charset="-127"/>
              </a:rPr>
              <a:t>/Llama-3.2-3B-Instruct + </a:t>
            </a:r>
            <a:r>
              <a:rPr lang="ko-KR" altLang="en-US" dirty="0" err="1">
                <a:solidFill>
                  <a:srgbClr val="FF8282"/>
                </a:solidFill>
                <a:latin typeface="NanumSquareOTF_ac Bold"/>
                <a:ea typeface="NanumSquareOTF_ac" panose="020B0600000101010101" pitchFamily="34" charset="-127"/>
              </a:rPr>
              <a:t>LoRA</a:t>
            </a:r>
            <a:r>
              <a:rPr lang="ko-KR" altLang="en-US" dirty="0">
                <a:solidFill>
                  <a:srgbClr val="FF8282"/>
                </a:solidFill>
                <a:latin typeface="NanumSquareOTF_ac Bold"/>
                <a:ea typeface="NanumSquareOTF_ac" panose="020B0600000101010101" pitchFamily="34" charset="-127"/>
              </a:rPr>
              <a:t> (</a:t>
            </a:r>
            <a:r>
              <a:rPr lang="ko-KR" altLang="en-US" dirty="0" err="1">
                <a:solidFill>
                  <a:srgbClr val="FF8282"/>
                </a:solidFill>
                <a:latin typeface="NanumSquareOTF_ac Bold"/>
                <a:ea typeface="NanumSquareOTF_ac" panose="020B0600000101010101" pitchFamily="34" charset="-127"/>
              </a:rPr>
              <a:t>merged</a:t>
            </a:r>
            <a:r>
              <a:rPr lang="ko-KR" altLang="en-US" dirty="0">
                <a:solidFill>
                  <a:srgbClr val="FF8282"/>
                </a:solidFill>
                <a:latin typeface="NanumSquareOTF_ac Bold"/>
                <a:ea typeface="NanumSquareOTF_ac" panose="020B0600000101010101" pitchFamily="34" charset="-127"/>
              </a:rPr>
              <a:t>)</a:t>
            </a:r>
            <a:endParaRPr lang="ko-KR" dirty="0">
              <a:solidFill>
                <a:srgbClr val="FF8282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r>
              <a:rPr lang="ko-KR" altLang="en-US" dirty="0" err="1">
                <a:latin typeface="NanumSquareOTF_ac Bold"/>
                <a:ea typeface="NanumSquareOTF_ac" panose="020B0600000101010101" pitchFamily="34" charset="-127"/>
              </a:rPr>
              <a:t>Speech</a:t>
            </a:r>
            <a:r>
              <a:rPr lang="ko-KR" altLang="en-US" dirty="0">
                <a:latin typeface="NanumSquareOTF_ac Bold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 Bold"/>
                <a:ea typeface="NanumSquareOTF_ac" panose="020B0600000101010101" pitchFamily="34" charset="-127"/>
              </a:rPr>
              <a:t>Encoder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: </a:t>
            </a:r>
            <a:r>
              <a:rPr lang="ko-KR" altLang="en-US" dirty="0" err="1">
                <a:solidFill>
                  <a:srgbClr val="0070C0"/>
                </a:solidFill>
                <a:latin typeface="NanumSquareOTF_ac Bold"/>
                <a:ea typeface="NanumSquareOTF_ac" panose="020B0600000101010101" pitchFamily="34" charset="-127"/>
              </a:rPr>
              <a:t>openai</a:t>
            </a:r>
            <a:r>
              <a:rPr lang="ko-KR" altLang="en-US" dirty="0">
                <a:solidFill>
                  <a:srgbClr val="0070C0"/>
                </a:solidFill>
                <a:latin typeface="NanumSquareOTF_ac Bold"/>
                <a:ea typeface="NanumSquareOTF_ac" panose="020B0600000101010101" pitchFamily="34" charset="-127"/>
              </a:rPr>
              <a:t>/whisper-large-v3-turbo</a:t>
            </a:r>
          </a:p>
          <a:p>
            <a:r>
              <a:rPr lang="ko-KR" altLang="en-US" dirty="0" err="1">
                <a:latin typeface="NanumSquareOTF_ac Bold"/>
                <a:ea typeface="NanumSquareOTF_ac" panose="020B0600000101010101" pitchFamily="34" charset="-127"/>
              </a:rPr>
              <a:t>Audio</a:t>
            </a:r>
            <a:r>
              <a:rPr lang="ko-KR" altLang="en-US" dirty="0">
                <a:latin typeface="NanumSquareOTF_ac Bold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 Bold"/>
                <a:ea typeface="NanumSquareOTF_ac" panose="020B0600000101010101" pitchFamily="34" charset="-127"/>
              </a:rPr>
              <a:t>Encoder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: </a:t>
            </a:r>
            <a:r>
              <a:rPr lang="ko-KR" altLang="en-US" dirty="0">
                <a:solidFill>
                  <a:srgbClr val="00B050"/>
                </a:solidFill>
                <a:latin typeface="NanumSquareOTF_ac Bold"/>
                <a:ea typeface="NanumSquareOTF_ac" panose="020B0600000101010101" pitchFamily="34" charset="-127"/>
              </a:rPr>
              <a:t>BEATs_iter3_plus_AS2M_finetuned_on_AS2M_cpt2</a:t>
            </a:r>
          </a:p>
          <a:p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Stage1 : </a:t>
            </a:r>
            <a:r>
              <a:rPr lang="ko-KR" altLang="en-US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30 </a:t>
            </a:r>
            <a:r>
              <a:rPr lang="ko-KR" altLang="en-US" dirty="0" err="1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epoch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(일반) + </a:t>
            </a:r>
            <a:r>
              <a:rPr lang="ko-KR" altLang="en-US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6 </a:t>
            </a:r>
            <a:r>
              <a:rPr lang="ko-KR" altLang="en-US" dirty="0" err="1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epoch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(VAD 필터 반대로, 큰 것부터)</a:t>
            </a:r>
          </a:p>
          <a:p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Stage2 : </a:t>
            </a:r>
            <a:r>
              <a:rPr lang="ko-KR" altLang="en-US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30 </a:t>
            </a:r>
            <a:r>
              <a:rPr lang="ko-KR" altLang="en-US" dirty="0" err="1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epoch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(배치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샘플러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제거)</a:t>
            </a:r>
          </a:p>
          <a:p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Stage3 : </a:t>
            </a:r>
            <a:r>
              <a:rPr lang="ko-KR" altLang="en-US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9 </a:t>
            </a:r>
            <a:r>
              <a:rPr lang="ko-KR" altLang="en-US" dirty="0" err="1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epoch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</a:p>
          <a:p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(</a:t>
            </a:r>
            <a:r>
              <a:rPr 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Stage2까지 학습한 모델을 Stage1의 데이터셋으로 Stage3까지 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학습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)</a:t>
            </a:r>
            <a:endParaRPr lang="en-US" dirty="0">
              <a:latin typeface="NanumSquareOTF_ac" panose="020B0600000101010101" pitchFamily="34" charset="-127"/>
            </a:endParaRPr>
          </a:p>
          <a:p>
            <a:endParaRPr lang="en-US" altLang="ko-KR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10" name="그림 9" descr="텍스트, 스크린샷, 폰트, 라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D0EB7F05-F10F-366C-2706-897E7755B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71" y="5411134"/>
            <a:ext cx="9315450" cy="733425"/>
          </a:xfrm>
          <a:prstGeom prst="rect">
            <a:avLst/>
          </a:prstGeom>
        </p:spPr>
      </p:pic>
      <p:pic>
        <p:nvPicPr>
          <p:cNvPr id="13" name="그림 12" descr="스크린샷, 디자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8AA88356-319A-CA44-C927-3568CAEE9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471" y="4543916"/>
            <a:ext cx="9315450" cy="723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F9FD4B-895B-E3FA-7E97-280BE89CF6A3}"/>
              </a:ext>
            </a:extLst>
          </p:cNvPr>
          <p:cNvSpPr txBox="1"/>
          <p:nvPr/>
        </p:nvSpPr>
        <p:spPr>
          <a:xfrm>
            <a:off x="8007331" y="1711428"/>
            <a:ext cx="3956298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​</a:t>
            </a:r>
            <a:r>
              <a:rPr lang="en-US" sz="1800" baseline="0" dirty="0" err="1">
                <a:latin typeface="NanumSquareOTF_ac Bold"/>
                <a:ea typeface="NanumSquareOTF_ac" panose="020B0600000101010101" pitchFamily="34" charset="-127"/>
                <a:cs typeface="맑은 고딕"/>
              </a:rPr>
              <a:t>제출</a:t>
            </a:r>
            <a:r>
              <a:rPr lang="en-US" sz="1800" baseline="0" dirty="0">
                <a:latin typeface="NanumSquareOTF_ac Bold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sz="1800" baseline="0" dirty="0" err="1">
                <a:latin typeface="NanumSquareOTF_ac Bold"/>
                <a:ea typeface="NanumSquareOTF_ac" panose="020B0600000101010101" pitchFamily="34" charset="-127"/>
                <a:cs typeface="맑은 고딕"/>
              </a:rPr>
              <a:t>점수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: </a:t>
            </a:r>
            <a:r>
              <a:rPr lang="en-US" sz="1800" baseline="0" dirty="0">
                <a:latin typeface="NanumSquareOTF_ac Bold"/>
                <a:ea typeface="NanumSquareOTF_ac" panose="020B0600000101010101" pitchFamily="34" charset="-127"/>
                <a:cs typeface="맑은 고딕"/>
              </a:rPr>
              <a:t>ASR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sz="1800" baseline="0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0.0460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/ </a:t>
            </a:r>
            <a:r>
              <a:rPr lang="en-US" sz="1800" baseline="0" dirty="0">
                <a:latin typeface="NanumSquareOTF_ac Bold"/>
                <a:ea typeface="NanumSquareOTF_ac" panose="020B0600000101010101" pitchFamily="34" charset="-127"/>
                <a:cs typeface="맑은 고딕"/>
              </a:rPr>
              <a:t>AAC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sz="1800" baseline="0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0.3757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(</a:t>
            </a:r>
            <a:r>
              <a:rPr lang="en-US" sz="1800" baseline="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동일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sz="1800" baseline="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모델에서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sz="1800" baseline="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추론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) </a:t>
            </a:r>
            <a:r>
              <a:rPr lang="en-US" sz="18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​</a:t>
            </a:r>
            <a:br>
              <a:rPr lang="en-US" dirty="0">
                <a:latin typeface="NanumSquareOTF_ac" panose="020B0600000101010101" pitchFamily="34" charset="-127"/>
              </a:rPr>
            </a:br>
            <a:br>
              <a:rPr 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</a:br>
            <a:r>
              <a:rPr lang="en-US" sz="1800" baseline="0" dirty="0" err="1">
                <a:latin typeface="NanumSquareOTF_ac Bold"/>
                <a:ea typeface="NanumSquareOTF_ac" panose="020B0600000101010101" pitchFamily="34" charset="-127"/>
                <a:cs typeface="맑은 고딕"/>
              </a:rPr>
              <a:t>평균</a:t>
            </a:r>
            <a:r>
              <a:rPr lang="en-US" sz="1800" baseline="0" dirty="0">
                <a:latin typeface="NanumSquareOTF_ac Bold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sz="1800" baseline="0" dirty="0" err="1">
                <a:latin typeface="NanumSquareOTF_ac Bold"/>
                <a:ea typeface="NanumSquareOTF_ac" panose="020B0600000101010101" pitchFamily="34" charset="-127"/>
                <a:cs typeface="맑은 고딕"/>
              </a:rPr>
              <a:t>메모리</a:t>
            </a:r>
            <a:r>
              <a:rPr lang="en-US" sz="1800" baseline="0" dirty="0">
                <a:latin typeface="NanumSquareOTF_ac Bold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sz="1800" baseline="0" dirty="0" err="1">
                <a:latin typeface="NanumSquareOTF_ac Bold"/>
                <a:ea typeface="NanumSquareOTF_ac" panose="020B0600000101010101" pitchFamily="34" charset="-127"/>
                <a:cs typeface="맑은 고딕"/>
              </a:rPr>
              <a:t>사용량</a:t>
            </a:r>
            <a:r>
              <a:rPr lang="en-US" sz="1800" baseline="0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: 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약</a:t>
            </a:r>
            <a:r>
              <a:rPr 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</a:t>
            </a:r>
            <a:r>
              <a:rPr lang="en-US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9.7348</a:t>
            </a:r>
            <a:r>
              <a:rPr 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  <a:t> GB</a:t>
            </a:r>
            <a:br>
              <a:rPr 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맑은 고딕"/>
              </a:rPr>
            </a:br>
            <a:r>
              <a:rPr lang="ko-KR" altLang="en-US" dirty="0">
                <a:latin typeface="NanumSquareOTF_ac Bold"/>
                <a:ea typeface="NanumSquareOTF_ac" panose="020B0600000101010101" pitchFamily="34" charset="-127"/>
              </a:rPr>
              <a:t>평균 추론 시간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: 약 </a:t>
            </a:r>
            <a:r>
              <a:rPr lang="ko-KR" altLang="en-US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0.2157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sec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r"/>
            <a:r>
              <a:rPr lang="ko-KR" altLang="en-US" dirty="0">
                <a:latin typeface="NanumSquareOTF_ac Bold"/>
                <a:ea typeface="NanumSquareOTF_ac" panose="020B0600000101010101" pitchFamily="34" charset="-127"/>
              </a:rPr>
              <a:t>TTFT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: </a:t>
            </a:r>
            <a:r>
              <a:rPr lang="ko-KR" altLang="en-US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약 </a:t>
            </a:r>
            <a:r>
              <a:rPr lang="ko-KR" altLang="en-US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0.1663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sec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algn="r"/>
            <a:r>
              <a:rPr lang="ko-KR" altLang="en-US" dirty="0">
                <a:latin typeface="NanumSquareOTF_ac Bold"/>
                <a:ea typeface="NanumSquareOTF_ac" panose="020B0600000101010101" pitchFamily="34" charset="-127"/>
              </a:rPr>
              <a:t>TPOT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: </a:t>
            </a:r>
            <a:r>
              <a:rPr lang="ko-KR" altLang="en-US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약 </a:t>
            </a:r>
            <a:r>
              <a:rPr lang="ko-KR" altLang="en-US" dirty="0">
                <a:solidFill>
                  <a:srgbClr val="7030A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</a:rPr>
              <a:t>0.0494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sec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30D16-DB23-DD0F-1312-A08A3D7DA9BD}"/>
              </a:ext>
            </a:extLst>
          </p:cNvPr>
          <p:cNvSpPr txBox="1"/>
          <p:nvPr/>
        </p:nvSpPr>
        <p:spPr>
          <a:xfrm>
            <a:off x="375920" y="741680"/>
            <a:ext cx="57200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제출 모델의 최종 스펙</a:t>
            </a:r>
          </a:p>
        </p:txBody>
      </p:sp>
    </p:spTree>
    <p:extLst>
      <p:ext uri="{BB962C8B-B14F-4D97-AF65-F5344CB8AC3E}">
        <p14:creationId xmlns:p14="http://schemas.microsoft.com/office/powerpoint/2010/main" val="457667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8C071-931B-BADB-D6C9-C4A5126D0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6B8229CA-093D-DD4E-B046-52E7670BDB6D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3.2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자체</a:t>
            </a: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평가</a:t>
            </a: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의견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6BEFA84D-ABF2-C64C-9202-869A2D0E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2B4287EA-A590-1F41-27FF-C7443CACB626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43C78D42-C948-E675-BC0C-8FB12E4FEA5A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AE13E371-F01B-8E9D-657B-7A884D8FD30B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03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F1529616-AF9D-DCFA-E990-549F897F9AE3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31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7C95B-CDA9-147C-C7C8-C50F0C5D3289}"/>
              </a:ext>
            </a:extLst>
          </p:cNvPr>
          <p:cNvSpPr txBox="1"/>
          <p:nvPr/>
        </p:nvSpPr>
        <p:spPr>
          <a:xfrm>
            <a:off x="3130089" y="5046003"/>
            <a:ext cx="783410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하드웨어와 연관되는 최적화를 처음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시도하다보니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, 대부분의 최적화 기술들이 최신 아키텍처의 자원을 활용하는데 맞추어져 있어서, 구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아키텍쳐의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프로세서로는 지원되지 않거나 성능이 오히려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떨어질수도</a:t>
            </a:r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 있다는 사실을 너무 늦게 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깨달았다</a:t>
            </a:r>
            <a:endParaRPr lang="ko-KR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D94E7-53EB-A1F8-2FC3-10C3BF7F5CD9}"/>
              </a:ext>
            </a:extLst>
          </p:cNvPr>
          <p:cNvSpPr txBox="1"/>
          <p:nvPr/>
        </p:nvSpPr>
        <p:spPr>
          <a:xfrm>
            <a:off x="720036" y="1574052"/>
            <a:ext cx="21880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Model-driven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B5A18-73AB-1082-54CE-45B2F73476F8}"/>
              </a:ext>
            </a:extLst>
          </p:cNvPr>
          <p:cNvSpPr txBox="1"/>
          <p:nvPr/>
        </p:nvSpPr>
        <p:spPr>
          <a:xfrm>
            <a:off x="723111" y="3294443"/>
            <a:ext cx="21880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Data-</a:t>
            </a:r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driven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2078-010E-6758-777A-34193636398B}"/>
              </a:ext>
            </a:extLst>
          </p:cNvPr>
          <p:cNvSpPr txBox="1"/>
          <p:nvPr/>
        </p:nvSpPr>
        <p:spPr>
          <a:xfrm>
            <a:off x="731755" y="5044121"/>
            <a:ext cx="21880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Optimization</a:t>
            </a:r>
            <a:endParaRPr lang="ko-KR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2E60C-37B3-C1C0-1107-499A4482A3C4}"/>
              </a:ext>
            </a:extLst>
          </p:cNvPr>
          <p:cNvSpPr txBox="1"/>
          <p:nvPr/>
        </p:nvSpPr>
        <p:spPr>
          <a:xfrm>
            <a:off x="3127769" y="3290741"/>
            <a:ext cx="78354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노이즈가 많은 데이터, 혹은 인공적으로 생성된듯한 데이터를 분류해낼 방법을 찾지 못한 점이 아쉽다.</a:t>
            </a:r>
          </a:p>
          <a:p>
            <a:pPr marL="285750" indent="-285750">
              <a:buFont typeface="Arial"/>
              <a:buChar char="•"/>
            </a:pP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증강으로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눈에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띄는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성능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향상을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내지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못한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점이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아쉽다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48A6D-B7C3-C95A-45CA-A39E00DBF223}"/>
              </a:ext>
            </a:extLst>
          </p:cNvPr>
          <p:cNvSpPr txBox="1"/>
          <p:nvPr/>
        </p:nvSpPr>
        <p:spPr>
          <a:xfrm>
            <a:off x="3126852" y="1483937"/>
            <a:ext cx="783703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Pruning,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KD등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모델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단위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경량화에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대해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크게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고려하지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않았다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양자화를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통한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경량화를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가장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크게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고려하였지만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하드웨어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이슈로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적용이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되지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않아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성능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평가를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할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수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없었다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다양한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Encoder를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실험이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부족했고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단일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Encoder에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대한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실험을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하지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못한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것이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dirty="0" err="1">
                <a:latin typeface="NanumSquareOTF_ac" panose="020B0600000101010101" pitchFamily="34" charset="-127"/>
                <a:ea typeface="NanumSquareOTF_ac" panose="020B0600000101010101" pitchFamily="34" charset="-127"/>
              </a:rPr>
              <a:t>아쉬웠다</a:t>
            </a:r>
            <a:r>
              <a:rPr lang="en-US" altLang="ko-KR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5E917-B2D0-A1D8-0586-E764B871C398}"/>
              </a:ext>
            </a:extLst>
          </p:cNvPr>
          <p:cNvSpPr txBox="1"/>
          <p:nvPr/>
        </p:nvSpPr>
        <p:spPr>
          <a:xfrm>
            <a:off x="375920" y="741680"/>
            <a:ext cx="31292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자체 평가 의견</a:t>
            </a:r>
          </a:p>
        </p:txBody>
      </p:sp>
    </p:spTree>
    <p:extLst>
      <p:ext uri="{BB962C8B-B14F-4D97-AF65-F5344CB8AC3E}">
        <p14:creationId xmlns:p14="http://schemas.microsoft.com/office/powerpoint/2010/main" val="3560394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65D5B-1D17-BF57-577E-F6DA4FED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C0C9F4E-C7B4-ED2C-F8A9-D18D82B76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t="7886" b="7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B559B976-1B1A-2B2B-9E44-F0476006816F}"/>
              </a:ext>
            </a:extLst>
          </p:cNvPr>
          <p:cNvSpPr txBox="1"/>
          <p:nvPr/>
        </p:nvSpPr>
        <p:spPr>
          <a:xfrm>
            <a:off x="288280" y="416692"/>
            <a:ext cx="7169905" cy="10055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5000" b="1" ker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 ExtraBold"/>
                <a:ea typeface="NanumSquareOTF_ac ExtraBold"/>
                <a:cs typeface="Arial"/>
              </a:rPr>
              <a:t>4. APPENDIX</a:t>
            </a:r>
            <a:endParaRPr lang="ko-KR" altLang="en-US" sz="5000" b="1" u="none" strike="noStrike" kern="0" cap="none" spc="0" baseline="0">
              <a:solidFill>
                <a:schemeClr val="dk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FillTx/>
              <a:latin typeface="NanumSquareOTF_ac ExtraBold" panose="020B0600000101010101" pitchFamily="34" charset="-127"/>
              <a:ea typeface="NanumSquareOTF_ac ExtraBold"/>
              <a:cs typeface="Arial"/>
            </a:endParaRPr>
          </a:p>
        </p:txBody>
      </p:sp>
      <p:cxnSp>
        <p:nvCxnSpPr>
          <p:cNvPr id="3" name="Google Shape;114;p3">
            <a:extLst>
              <a:ext uri="{FF2B5EF4-FFF2-40B4-BE49-F238E27FC236}">
                <a16:creationId xmlns:a16="http://schemas.microsoft.com/office/drawing/2014/main" id="{63A254D8-106F-F6BB-F119-ECC0598B930E}"/>
              </a:ext>
            </a:extLst>
          </p:cNvPr>
          <p:cNvCxnSpPr/>
          <p:nvPr/>
        </p:nvCxnSpPr>
        <p:spPr>
          <a:xfrm>
            <a:off x="371475" y="3436690"/>
            <a:ext cx="11449046" cy="0"/>
          </a:xfrm>
          <a:prstGeom prst="straightConnector1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</p:spPr>
      </p:cxnSp>
      <p:sp>
        <p:nvSpPr>
          <p:cNvPr id="4" name="Google Shape;115;p3">
            <a:extLst>
              <a:ext uri="{FF2B5EF4-FFF2-40B4-BE49-F238E27FC236}">
                <a16:creationId xmlns:a16="http://schemas.microsoft.com/office/drawing/2014/main" id="{B5E07A0A-90C5-5B24-A741-C58DDEC21CAA}"/>
              </a:ext>
            </a:extLst>
          </p:cNvPr>
          <p:cNvSpPr txBox="1"/>
          <p:nvPr/>
        </p:nvSpPr>
        <p:spPr>
          <a:xfrm>
            <a:off x="289371" y="3488178"/>
            <a:ext cx="5666498" cy="415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kern="0" dirty="0">
                <a:solidFill>
                  <a:srgbClr val="00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참고문헌</a:t>
            </a:r>
          </a:p>
        </p:txBody>
      </p:sp>
      <p:pic>
        <p:nvPicPr>
          <p:cNvPr id="5" name="Google Shape;116;p3">
            <a:extLst>
              <a:ext uri="{FF2B5EF4-FFF2-40B4-BE49-F238E27FC236}">
                <a16:creationId xmlns:a16="http://schemas.microsoft.com/office/drawing/2014/main" id="{96B45301-C7CC-FDC5-C070-A1C560FA229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Google Shape;117;p3">
            <a:extLst>
              <a:ext uri="{FF2B5EF4-FFF2-40B4-BE49-F238E27FC236}">
                <a16:creationId xmlns:a16="http://schemas.microsoft.com/office/drawing/2014/main" id="{2837E381-1940-5681-0F47-549CAF31F563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</p:spPr>
      </p:cxnSp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EADD93F1-E5FE-531F-B36A-88F4047267D0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32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9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5AF42-83E5-2E74-F123-F8F89FB7D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CB51D9A2-6B66-227C-1D28-CF65DE66B98A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4.1 Appendix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506E3656-882A-1852-88F1-D41BDBD0B6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C9C01D2E-9DA2-614D-FFC2-397C7B8A6195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FE9252E7-7BF4-E521-3BC9-588CBE102593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99505B45-93DE-36B6-DCA6-AAF6CD6E909D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33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A4A5E-38F0-34E6-80CF-B8E7CD3580A5}"/>
              </a:ext>
            </a:extLst>
          </p:cNvPr>
          <p:cNvSpPr txBox="1"/>
          <p:nvPr/>
        </p:nvSpPr>
        <p:spPr>
          <a:xfrm>
            <a:off x="18664" y="1222234"/>
            <a:ext cx="1215466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altLang="ko-KR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500" b="1" i="0" dirty="0">
                <a:effectLst/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Accelerate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,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hugging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face,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4"/>
              </a:rPr>
              <a:t>https://huggingface.co/docs/accelerate/index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PEFT, hugging face,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5"/>
              </a:rPr>
              <a:t>https://huggingface.co/docs/peft/index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Torch-</a:t>
            </a: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TensorRT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, </a:t>
            </a: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Pytorch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,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6"/>
              </a:rPr>
              <a:t>https://pytorch.org/TensorRT/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Torch.compile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, </a:t>
            </a: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Pytorch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,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7"/>
              </a:rPr>
              <a:t>https://pytorch.org/tutorials/intermediate/torch_compile_tutorial.html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scaled_dot_product_attention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, </a:t>
            </a: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Pytorch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,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8"/>
              </a:rPr>
              <a:t>https://pytorch.org/docs/stable/generated/torch.nn.functional.scaled_dot_product_attention.html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endParaRPr lang="en-US" altLang="ko-KR" sz="1500" b="1" dirty="0">
              <a:latin typeface="NanumSquareOTF_ac Bold" panose="020B0600000101010101" pitchFamily="34" charset="-127"/>
              <a:ea typeface="NanumSquareOTF_ac Bold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6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Liger Kernel: Efficient Triton Kernels for LLM Training</a:t>
            </a:r>
            <a:r>
              <a:rPr lang="ko-KR" altLang="en-US" sz="16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6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(2024)</a:t>
            </a:r>
            <a:r>
              <a:rPr lang="ko-KR" altLang="en-US" sz="16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r>
              <a:rPr lang="en-US" altLang="ko-KR" sz="1100" dirty="0">
                <a:latin typeface="NanumSquareOTF_ac" panose="020B0600000101010101" pitchFamily="34" charset="-127"/>
                <a:ea typeface="NanumSquareOTF_ac" panose="020B0600000101010101" pitchFamily="34" charset="-127"/>
                <a:hlinkClick r:id="rId9"/>
              </a:rPr>
              <a:t>https://arxiv.org/pdf/2410.10989</a:t>
            </a:r>
            <a:r>
              <a:rPr lang="en-US" altLang="ko-KR" sz="11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  <a:endParaRPr lang="en-US" altLang="ko-KR" sz="1100" dirty="0">
              <a:latin typeface="NanumSquareOTF_ac Bold" panose="020B0600000101010101" pitchFamily="34" charset="-127"/>
              <a:ea typeface="NanumSquareOTF_ac Bold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Beats: Audio pre-training with acoustic tokenizers. (2022)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0"/>
              </a:rPr>
              <a:t>https://arxiv.org/abs/2212.09058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Robust speech recognition via large-scale weak supervision.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(2023)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1"/>
              </a:rPr>
              <a:t>https://arxiv.org/abs/2212.04356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Salmonn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: Towards generic hearing abilities for large language models.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(2023)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2"/>
              </a:rPr>
              <a:t>https://arxiv.org/abs/2310.13289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LOAE: LLMs with Optimized Audio Encoding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(2024)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3"/>
              </a:rPr>
              <a:t>https://www.isca-archive.org/interspeech_2024/liu24_interspeech.pdf</a:t>
            </a:r>
            <a:r>
              <a:rPr lang="ko-KR" altLang="en-US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endParaRPr lang="en-US" altLang="ko-KR" sz="1100" b="1" dirty="0">
              <a:latin typeface="NanumSquareOTF_ac Bold" panose="020B0600000101010101" pitchFamily="34" charset="-127"/>
              <a:ea typeface="NanumSquareOTF_ac Bold" panose="020B0600000101010101" pitchFamily="34" charset="-127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AudioSetCaps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: An Enriched Audio-Caption Dataset using Automated Generation Pipeline with Large Audio and Language Models.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(2024)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4"/>
              </a:rPr>
              <a:t>https://arxiv.org/abs/2411.18953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Audiocaps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: Generating captions for audios in the wild.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(2019)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5"/>
              </a:rPr>
              <a:t>https://aclanthology.org/N19-1011/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Large language models as data preprocessors.</a:t>
            </a:r>
            <a:r>
              <a:rPr lang="ko-KR" altLang="en-US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(2023) </a:t>
            </a:r>
            <a:r>
              <a:rPr lang="en-US" altLang="ko-KR" sz="1100" dirty="0">
                <a:effectLst/>
                <a:latin typeface="NanumSquareOTF_ac" panose="020B0600000101010101" pitchFamily="34" charset="-127"/>
                <a:ea typeface="NanumSquareOTF_ac" panose="020B0600000101010101" pitchFamily="34" charset="-127"/>
                <a:hlinkClick r:id="rId16"/>
              </a:rPr>
              <a:t>https://arxiv.org/abs/2308.16361</a:t>
            </a:r>
            <a:r>
              <a:rPr lang="en-US" altLang="ko-KR" sz="1100" dirty="0">
                <a:effectLst/>
                <a:latin typeface="NanumSquareOTF_ac" panose="020B0600000101010101" pitchFamily="34" charset="-127"/>
                <a:ea typeface="NanumSquareOTF_ac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600" dirty="0">
                <a:effectLst/>
                <a:latin typeface="NanumSquareOTF_ac" panose="020B0600000101010101" pitchFamily="34" charset="-127"/>
                <a:ea typeface="NanumSquareOTF_ac" panose="020B0600000101010101" pitchFamily="34" charset="-127"/>
              </a:rPr>
              <a:t>E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nhancing Audio Classification Through MFCC Feature Extraction and Data Augmentation with CNN and RNN Models. (2024)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7"/>
              </a:rPr>
              <a:t>https://thesai.org/Publications/ViewPaper?Volume=15&amp;Issue=7&amp;Code=IJACSA&amp;SerialNo=4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Audio spectrogram representations for processing with convolutional neural networks. (2017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8"/>
              </a:rPr>
              <a:t>https://arxiv.org/abs/1706.09559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Wavcaps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: A </a:t>
            </a:r>
            <a:r>
              <a:rPr lang="en-US" altLang="ko-KR" sz="1500" b="1" dirty="0" err="1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chatgpt</a:t>
            </a: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-assisted weakly-labelled audio captioning dataset for audio-language multimodal research. (2024)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19"/>
              </a:rPr>
              <a:t>https://arxiv.org/abs/2303.17395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altLang="ko-KR" sz="15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A survey of data augmentation for audio classification. (2022) 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  <a:hlinkClick r:id="rId20"/>
              </a:rPr>
              <a:t>https://www.sba.org.br/cba2022/wp-content/uploads/artigos_cba2022/paper_5085.pdf</a:t>
            </a:r>
            <a:r>
              <a:rPr lang="en-US" altLang="ko-KR" sz="1100" b="1" dirty="0"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 </a:t>
            </a:r>
          </a:p>
        </p:txBody>
      </p:sp>
      <p:sp>
        <p:nvSpPr>
          <p:cNvPr id="16" name="Google Shape;123;p4">
            <a:extLst>
              <a:ext uri="{FF2B5EF4-FFF2-40B4-BE49-F238E27FC236}">
                <a16:creationId xmlns:a16="http://schemas.microsoft.com/office/drawing/2014/main" id="{F88DAEB5-5FC2-424A-A5D9-D5A6F2772963}"/>
              </a:ext>
            </a:extLst>
          </p:cNvPr>
          <p:cNvSpPr txBox="1"/>
          <p:nvPr/>
        </p:nvSpPr>
        <p:spPr>
          <a:xfrm>
            <a:off x="294921" y="-73291"/>
            <a:ext cx="1240693" cy="377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04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3C4ACF-22E6-DD0D-111E-4D0D69367F5E}"/>
              </a:ext>
            </a:extLst>
          </p:cNvPr>
          <p:cNvSpPr txBox="1"/>
          <p:nvPr/>
        </p:nvSpPr>
        <p:spPr>
          <a:xfrm>
            <a:off x="375920" y="741680"/>
            <a:ext cx="31292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참고 문헌</a:t>
            </a:r>
          </a:p>
        </p:txBody>
      </p:sp>
    </p:spTree>
    <p:extLst>
      <p:ext uri="{BB962C8B-B14F-4D97-AF65-F5344CB8AC3E}">
        <p14:creationId xmlns:p14="http://schemas.microsoft.com/office/powerpoint/2010/main" val="3213780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50DBC-6DA8-5AA3-1A78-738CED69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920987FC-B7D0-6FE5-2FFF-57817CC477BB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4.1 Appendix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5D713A57-271E-15D1-0F5C-D57D2C3A01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5EECBE00-F41F-F2A2-0D2D-A93E050730DB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95ED84E9-880C-5CFB-1DE2-AE00583B12C7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1" name="Google Shape;108;g25b4849a9f5_19_3">
            <a:extLst>
              <a:ext uri="{FF2B5EF4-FFF2-40B4-BE49-F238E27FC236}">
                <a16:creationId xmlns:a16="http://schemas.microsoft.com/office/drawing/2014/main" id="{358ACE64-CF34-D6B9-060B-A5D2B94D5058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34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16" name="Google Shape;123;p4">
            <a:extLst>
              <a:ext uri="{FF2B5EF4-FFF2-40B4-BE49-F238E27FC236}">
                <a16:creationId xmlns:a16="http://schemas.microsoft.com/office/drawing/2014/main" id="{084A6A6C-7B75-544D-2DD7-6748903595F3}"/>
              </a:ext>
            </a:extLst>
          </p:cNvPr>
          <p:cNvSpPr txBox="1"/>
          <p:nvPr/>
        </p:nvSpPr>
        <p:spPr>
          <a:xfrm>
            <a:off x="294921" y="-73291"/>
            <a:ext cx="1240693" cy="377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04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79609-0B96-6BC9-860F-5BF04A188E35}"/>
              </a:ext>
            </a:extLst>
          </p:cNvPr>
          <p:cNvSpPr txBox="1"/>
          <p:nvPr/>
        </p:nvSpPr>
        <p:spPr>
          <a:xfrm>
            <a:off x="375920" y="741680"/>
            <a:ext cx="31292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" panose="020B0600000101010101" pitchFamily="34" charset="-127"/>
                <a:ea typeface="NanumSquareOTF_ac" panose="020B0600000101010101" pitchFamily="34" charset="-127"/>
              </a:rPr>
              <a:t>참고 문헌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82BEC-7BC5-FBB5-7477-618FEB45CE09}"/>
              </a:ext>
            </a:extLst>
          </p:cNvPr>
          <p:cNvSpPr txBox="1"/>
          <p:nvPr/>
        </p:nvSpPr>
        <p:spPr>
          <a:xfrm>
            <a:off x="341831" y="1424298"/>
            <a:ext cx="1150833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Whisper v3 : </a:t>
            </a:r>
            <a:r>
              <a:rPr 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  <a:hlinkClick r:id="rId4"/>
              </a:rPr>
              <a:t>https://huggingface.co/openai/whisper-large-v3</a:t>
            </a:r>
            <a:r>
              <a:rPr 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 </a:t>
            </a:r>
            <a:endParaRPr lang="en-US" altLang="ko-KR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en-US" alt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Whipser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v3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Turbo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 </a:t>
            </a:r>
            <a:r>
              <a:rPr 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: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  <a:hlinkClick r:id="rId5"/>
              </a:rPr>
              <a:t>https://huggingface.co/openai/whisper-large-v3-turbo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endParaRPr lang="ko-KR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LOAE : 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  <a:hlinkClick r:id="rId6"/>
              </a:rPr>
              <a:t>https://github.com/frankenliu/LOAE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Gemma-2-2b-it : 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  <a:hlinkClick r:id="rId7"/>
              </a:rPr>
              <a:t>https://huggingface.co/google/gemma-2-2b-it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 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Qwen2-Audio : 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  <a:hlinkClick r:id="rId8"/>
              </a:rPr>
              <a:t>https://github.com/QwenLM/Qwen2-Audio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 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Qwen2.5-3B-Instruct : 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  <a:hlinkClick r:id="rId9"/>
              </a:rPr>
              <a:t>https://huggingface.co/Qwen/Qwen2.5-3B-Instruct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Mistral-7B-Instruct-v0.3-GPTQ : 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  <a:hlinkClick r:id="rId10"/>
              </a:rPr>
              <a:t>https://huggingface.co/thesven/Mistral-7B-Instruct-v0.3-GPTQ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Phi-3.5-mini-instruct : 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  <a:hlinkClick r:id="rId11"/>
              </a:rPr>
              <a:t>https://huggingface.co/microsoft/Phi-3.5-mini-instruct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Chen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,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Sanyuan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,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et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al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. "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Beats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: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Audio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pre-training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with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acoustic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tokenizers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." </a:t>
            </a:r>
            <a:r>
              <a:rPr 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arXiv</a:t>
            </a:r>
            <a:r>
              <a:rPr 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preprint</a:t>
            </a:r>
            <a:r>
              <a:rPr 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arXiv:2212.09058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(2022)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Calibri"/>
              <a:buChar char="-"/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Radford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,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Alec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,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et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al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. "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Robust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speech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recognition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via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large-scale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weak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supervision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." </a:t>
            </a:r>
            <a:r>
              <a:rPr 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International </a:t>
            </a:r>
            <a:r>
              <a:rPr 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conference</a:t>
            </a:r>
            <a:r>
              <a:rPr 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on</a:t>
            </a:r>
            <a:r>
              <a:rPr 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machine</a:t>
            </a:r>
            <a:r>
              <a:rPr 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learning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. PMLR, 2023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Calibri"/>
              <a:buChar char="-"/>
            </a:pP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Tang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,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Changli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,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et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al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. "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Salmonn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: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Towards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generic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hearing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abilities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for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large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language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models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." </a:t>
            </a:r>
            <a:r>
              <a:rPr 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arXiv</a:t>
            </a:r>
            <a:r>
              <a:rPr 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</a:t>
            </a:r>
            <a:r>
              <a:rPr 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preprint</a:t>
            </a:r>
            <a:r>
              <a:rPr 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arXiv:2310.13289</a:t>
            </a:r>
            <a:r>
              <a:rPr 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(2023)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buFont typeface="Calibri"/>
              <a:buChar char="-"/>
            </a:pP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Liu,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 err="1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Jizhong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,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et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al.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"Enhancing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Automated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Audio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Captioning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via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Large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Language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Models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with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Optimized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Audio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Encoding."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 err="1">
                <a:latin typeface="NanumSquareOTF_ac Bold"/>
                <a:ea typeface="NanumSquareOTF_ac" panose="020B0600000101010101" pitchFamily="34" charset="-127"/>
                <a:cs typeface="Segoe UI"/>
              </a:rPr>
              <a:t>arXiv</a:t>
            </a:r>
            <a:r>
              <a:rPr lang="ko-KR" altLang="en-US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preprint</a:t>
            </a:r>
            <a:r>
              <a:rPr lang="ko-KR" altLang="en-US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 Bold"/>
                <a:ea typeface="NanumSquareOTF_ac" panose="020B0600000101010101" pitchFamily="34" charset="-127"/>
                <a:cs typeface="Segoe UI"/>
              </a:rPr>
              <a:t>arXiv:2406.13275</a:t>
            </a:r>
            <a:r>
              <a:rPr lang="ko-KR" altLang="en-US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 </a:t>
            </a:r>
            <a:r>
              <a:rPr lang="en-US" altLang="ko-KR" sz="1500" dirty="0">
                <a:latin typeface="NanumSquareOTF_ac" panose="020B0600000101010101" pitchFamily="34" charset="-127"/>
                <a:ea typeface="NanumSquareOTF_ac" panose="020B0600000101010101" pitchFamily="34" charset="-127"/>
                <a:cs typeface="Segoe UI"/>
              </a:rPr>
              <a:t>(2024)</a:t>
            </a: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  <a:cs typeface="Segoe UI"/>
            </a:endParaRPr>
          </a:p>
          <a:p>
            <a:pPr marL="285750" indent="-285750">
              <a:buFont typeface="Calibri"/>
              <a:buChar char="-"/>
            </a:pPr>
            <a:endParaRPr lang="ko-KR" altLang="en-US" sz="1500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739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;p12">
            <a:extLst>
              <a:ext uri="{FF2B5EF4-FFF2-40B4-BE49-F238E27FC236}">
                <a16:creationId xmlns:a16="http://schemas.microsoft.com/office/drawing/2014/main" id="{54A402E8-6F9A-6020-0045-857B3F8BA3B4}"/>
              </a:ext>
            </a:extLst>
          </p:cNvPr>
          <p:cNvSpPr txBox="1"/>
          <p:nvPr/>
        </p:nvSpPr>
        <p:spPr>
          <a:xfrm>
            <a:off x="1532393" y="2589440"/>
            <a:ext cx="8776119" cy="167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algn="ctr">
              <a:lnSpc>
                <a:spcPct val="11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4800" u="none" strike="noStrike" kern="0" cap="none" spc="0" baseline="0" dirty="0">
                <a:solidFill>
                  <a:srgbClr val="000000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End of </a:t>
            </a:r>
            <a:r>
              <a:rPr lang="en-US" altLang="ko-KR" sz="48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Document </a:t>
            </a:r>
            <a:endParaRPr lang="en-US" sz="1400" kern="0" dirty="0">
              <a:solidFill>
                <a:srgbClr val="000000"/>
              </a:solidFill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  <a:p>
            <a:pPr algn="ctr">
              <a:lnSpc>
                <a:spcPct val="11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48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Thank</a:t>
            </a:r>
            <a:r>
              <a:rPr lang="en-US" altLang="ko-KR" sz="4800" u="none" strike="noStrike" kern="0" cap="none" spc="0" baseline="0" dirty="0">
                <a:solidFill>
                  <a:srgbClr val="000000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You.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3" name="Google Shape;241;p12">
            <a:extLst>
              <a:ext uri="{FF2B5EF4-FFF2-40B4-BE49-F238E27FC236}">
                <a16:creationId xmlns:a16="http://schemas.microsoft.com/office/drawing/2014/main" id="{6D13CF4E-732A-0936-E4B1-9BADD6334E8F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cxnSp>
      <p:pic>
        <p:nvPicPr>
          <p:cNvPr id="4" name="Google Shape;242;p12">
            <a:extLst>
              <a:ext uri="{FF2B5EF4-FFF2-40B4-BE49-F238E27FC236}">
                <a16:creationId xmlns:a16="http://schemas.microsoft.com/office/drawing/2014/main" id="{CB3BB04C-7035-7CC9-245B-2AE8B54136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92A5B6D6-4FDB-F8DA-34A5-14E5D1E121F8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u="none" strike="noStrike" kern="0" cap="none" spc="0" baseline="0" dirty="0">
                <a:solidFill>
                  <a:srgbClr val="000000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1.1</a:t>
            </a: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기획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1F2B664D-E357-F744-1199-07ABC1A7F3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A2345457-1149-4BD2-DE98-EDED813C7B8D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D23B595F-7A83-B998-A1A4-69D982FE2276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23;p4">
            <a:extLst>
              <a:ext uri="{FF2B5EF4-FFF2-40B4-BE49-F238E27FC236}">
                <a16:creationId xmlns:a16="http://schemas.microsoft.com/office/drawing/2014/main" id="{EA5F7EAB-7FAC-C6B1-4E06-9354AA2F0C8A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01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5" name="Google Shape;149;p6">
            <a:extLst>
              <a:ext uri="{FF2B5EF4-FFF2-40B4-BE49-F238E27FC236}">
                <a16:creationId xmlns:a16="http://schemas.microsoft.com/office/drawing/2014/main" id="{2C15A44F-47D6-7A27-80DC-6F87218E942E}"/>
              </a:ext>
            </a:extLst>
          </p:cNvPr>
          <p:cNvSpPr txBox="1"/>
          <p:nvPr/>
        </p:nvSpPr>
        <p:spPr>
          <a:xfrm>
            <a:off x="4500366" y="493603"/>
            <a:ext cx="3191263" cy="326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>
              <a:lnSpc>
                <a:spcPct val="137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2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오디오 언어모델의 경량 모델링 </a:t>
            </a:r>
            <a:r>
              <a:rPr lang="ko-KR" altLang="en-US" sz="12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레서피</a:t>
            </a:r>
            <a:r>
              <a:rPr lang="ko-KR" altLang="en-US" sz="12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탐구 </a:t>
            </a:r>
            <a:endParaRPr lang="en-US" altLang="ko-KR" sz="12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3" name="Google Shape;108;g25b4849a9f5_19_3">
            <a:extLst>
              <a:ext uri="{FF2B5EF4-FFF2-40B4-BE49-F238E27FC236}">
                <a16:creationId xmlns:a16="http://schemas.microsoft.com/office/drawing/2014/main" id="{2AB10E6D-05F4-7A03-2D76-1F2AD5632482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4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B0FEC719-47B9-0275-3547-D7FE7F9E7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27" y="1208989"/>
            <a:ext cx="4866542" cy="2076805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id="{BAC3DC69-1B56-216B-DF2D-C3F85B77D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635" y="2648550"/>
            <a:ext cx="4804548" cy="2076805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5FA7F1B7-EFAE-CA2F-80F0-6CF6934B2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27" y="4158464"/>
            <a:ext cx="4866542" cy="2076805"/>
          </a:xfrm>
          <a:prstGeom prst="rect">
            <a:avLst/>
          </a:prstGeom>
        </p:spPr>
      </p:pic>
      <p:pic>
        <p:nvPicPr>
          <p:cNvPr id="117" name="그림 116">
            <a:extLst>
              <a:ext uri="{FF2B5EF4-FFF2-40B4-BE49-F238E27FC236}">
                <a16:creationId xmlns:a16="http://schemas.microsoft.com/office/drawing/2014/main" id="{8940D207-C913-A4CD-638F-4F8CFBA3B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727" y="4124257"/>
            <a:ext cx="2364547" cy="1037082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712F7CA-76ED-83EC-8FDF-453743C1D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727" y="2627896"/>
            <a:ext cx="2364547" cy="1037082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id="{C793836B-C37B-787E-7A70-D7F4DA230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3727" y="1131535"/>
            <a:ext cx="2364547" cy="1037082"/>
          </a:xfrm>
          <a:prstGeom prst="rect">
            <a:avLst/>
          </a:prstGeom>
        </p:spPr>
      </p:pic>
      <p:pic>
        <p:nvPicPr>
          <p:cNvPr id="134" name="그림 133">
            <a:extLst>
              <a:ext uri="{FF2B5EF4-FFF2-40B4-BE49-F238E27FC236}">
                <a16:creationId xmlns:a16="http://schemas.microsoft.com/office/drawing/2014/main" id="{A8285369-419C-45D2-C189-7863FBAB0E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380" y="455151"/>
            <a:ext cx="1636651" cy="526575"/>
          </a:xfrm>
          <a:prstGeom prst="rect">
            <a:avLst/>
          </a:prstGeom>
        </p:spPr>
      </p:pic>
      <p:pic>
        <p:nvPicPr>
          <p:cNvPr id="135" name="Picture 10">
            <a:extLst>
              <a:ext uri="{FF2B5EF4-FFF2-40B4-BE49-F238E27FC236}">
                <a16:creationId xmlns:a16="http://schemas.microsoft.com/office/drawing/2014/main" id="{2F576AE9-EEB4-DEE5-F925-2E5E3F4AE0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0354" y="598257"/>
            <a:ext cx="184893" cy="2403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9254B-CC08-153C-9D7C-0B8A5A3E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B6F4324-3BD1-767C-588E-7777D797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361" y="2123101"/>
            <a:ext cx="2425561" cy="1628270"/>
          </a:xfrm>
          <a:prstGeom prst="rect">
            <a:avLst/>
          </a:prstGeom>
        </p:spPr>
      </p:pic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F4331772-B313-E835-6E3D-0097A4C2716B}"/>
              </a:ext>
            </a:extLst>
          </p:cNvPr>
          <p:cNvSpPr txBox="1"/>
          <p:nvPr/>
        </p:nvSpPr>
        <p:spPr>
          <a:xfrm>
            <a:off x="294921" y="272308"/>
            <a:ext cx="1460305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1.2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팀원</a:t>
            </a: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역할</a:t>
            </a: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소개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67791345-EBF3-74A0-EAD0-B393EA4ED3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E7A968F7-CE2B-58DE-75BB-27AF9B2C191B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901F04FB-89AA-4A18-B7ED-7FE2A54FD01D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pic>
        <p:nvPicPr>
          <p:cNvPr id="3" name="그림 2" descr="야외, 하늘, 구름, 사람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DAD0215D-22F7-09DB-54B2-9282D0D90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36722" y="2163147"/>
            <a:ext cx="1697097" cy="1270472"/>
          </a:xfrm>
          <a:prstGeom prst="rect">
            <a:avLst/>
          </a:prstGeom>
        </p:spPr>
      </p:pic>
      <p:pic>
        <p:nvPicPr>
          <p:cNvPr id="4" name="그림 3" descr="인간의 얼굴, 사람, 의류, 눈썹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C7C4FF20-8AD7-E3BC-3526-D3014578A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255" y="4101020"/>
            <a:ext cx="1270471" cy="1697097"/>
          </a:xfrm>
          <a:prstGeom prst="rect">
            <a:avLst/>
          </a:prstGeom>
        </p:spPr>
      </p:pic>
      <p:pic>
        <p:nvPicPr>
          <p:cNvPr id="5" name="그림 4" descr="인간의 얼굴, 안경, 사람, 턱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2AFC12DF-F1D4-303C-FBFA-173DAB047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692" y="1948259"/>
            <a:ext cx="1267256" cy="1697097"/>
          </a:xfrm>
          <a:prstGeom prst="rect">
            <a:avLst/>
          </a:prstGeom>
        </p:spPr>
      </p:pic>
      <p:pic>
        <p:nvPicPr>
          <p:cNvPr id="10" name="그림 9" descr="인간의 얼굴, 사람, 의류, 목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8929EDA5-660C-485F-8CF0-FFA1AD00A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692" y="4101655"/>
            <a:ext cx="1275542" cy="1697096"/>
          </a:xfrm>
          <a:prstGeom prst="rect">
            <a:avLst/>
          </a:prstGeom>
        </p:spPr>
      </p:pic>
      <p:pic>
        <p:nvPicPr>
          <p:cNvPr id="12" name="그림 11" descr="인간의 얼굴, 목, 사람, 눈썹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4F5955A1-01C5-FC92-0675-D5C7424597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804" y="4097968"/>
            <a:ext cx="1266618" cy="1697097"/>
          </a:xfrm>
          <a:prstGeom prst="rect">
            <a:avLst/>
          </a:prstGeom>
        </p:spPr>
      </p:pic>
      <p:sp>
        <p:nvSpPr>
          <p:cNvPr id="33" name="Google Shape;123;p4">
            <a:extLst>
              <a:ext uri="{FF2B5EF4-FFF2-40B4-BE49-F238E27FC236}">
                <a16:creationId xmlns:a16="http://schemas.microsoft.com/office/drawing/2014/main" id="{D3A2FED5-805D-C9F9-FD0B-E2183B99C6AC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01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31" name="그림 30" descr="사람, 인간의 얼굴, 의류, 입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A8276A1-2189-0559-FAF9-DE8F573B22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0331" y="1958582"/>
            <a:ext cx="1266618" cy="1691026"/>
          </a:xfrm>
          <a:prstGeom prst="rect">
            <a:avLst/>
          </a:prstGeom>
        </p:spPr>
      </p:pic>
      <p:sp>
        <p:nvSpPr>
          <p:cNvPr id="22" name="Google Shape;108;g25b4849a9f5_19_3">
            <a:extLst>
              <a:ext uri="{FF2B5EF4-FFF2-40B4-BE49-F238E27FC236}">
                <a16:creationId xmlns:a16="http://schemas.microsoft.com/office/drawing/2014/main" id="{8D45DB72-FD31-5E54-B82E-E8E347EDA941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5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C9222AD-DF8C-A563-00B8-D350118ED284}"/>
              </a:ext>
            </a:extLst>
          </p:cNvPr>
          <p:cNvGrpSpPr/>
          <p:nvPr/>
        </p:nvGrpSpPr>
        <p:grpSpPr>
          <a:xfrm>
            <a:off x="853526" y="867226"/>
            <a:ext cx="2271656" cy="592606"/>
            <a:chOff x="798684" y="793549"/>
            <a:chExt cx="2628900" cy="685800"/>
          </a:xfrm>
        </p:grpSpPr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B455EA8A-78EC-9A68-1F90-80E3835B3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684" y="793549"/>
              <a:ext cx="2628900" cy="685800"/>
            </a:xfrm>
            <a:prstGeom prst="rect">
              <a:avLst/>
            </a:prstGeom>
          </p:spPr>
        </p:pic>
        <p:pic>
          <p:nvPicPr>
            <p:cNvPr id="35" name="Picture 16">
              <a:extLst>
                <a:ext uri="{FF2B5EF4-FFF2-40B4-BE49-F238E27FC236}">
                  <a16:creationId xmlns:a16="http://schemas.microsoft.com/office/drawing/2014/main" id="{81B52503-D4AF-F12E-A381-6ED120F3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8478" t="17815" r="25544" b="52876"/>
            <a:stretch/>
          </p:blipFill>
          <p:spPr>
            <a:xfrm>
              <a:off x="811384" y="793549"/>
              <a:ext cx="2616200" cy="647700"/>
            </a:xfrm>
            <a:prstGeom prst="rect">
              <a:avLst/>
            </a:prstGeom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E71546D-14B2-81AD-107E-F8CA073E1875}"/>
              </a:ext>
            </a:extLst>
          </p:cNvPr>
          <p:cNvGrpSpPr/>
          <p:nvPr/>
        </p:nvGrpSpPr>
        <p:grpSpPr>
          <a:xfrm>
            <a:off x="4909969" y="861739"/>
            <a:ext cx="2271656" cy="603580"/>
            <a:chOff x="4025900" y="2540000"/>
            <a:chExt cx="2628900" cy="698500"/>
          </a:xfrm>
        </p:grpSpPr>
        <p:pic>
          <p:nvPicPr>
            <p:cNvPr id="37" name="Picture 48">
              <a:extLst>
                <a:ext uri="{FF2B5EF4-FFF2-40B4-BE49-F238E27FC236}">
                  <a16:creationId xmlns:a16="http://schemas.microsoft.com/office/drawing/2014/main" id="{D2A57E19-EE09-3D06-9EDB-69B546E63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5900" y="2552700"/>
              <a:ext cx="2628900" cy="685800"/>
            </a:xfrm>
            <a:prstGeom prst="rect">
              <a:avLst/>
            </a:prstGeom>
          </p:spPr>
        </p:pic>
        <p:pic>
          <p:nvPicPr>
            <p:cNvPr id="38" name="Picture 49">
              <a:extLst>
                <a:ext uri="{FF2B5EF4-FFF2-40B4-BE49-F238E27FC236}">
                  <a16:creationId xmlns:a16="http://schemas.microsoft.com/office/drawing/2014/main" id="{44BC3E5D-8397-B281-D95B-CF4CE1043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9119" t="17241" r="28267" b="52873"/>
            <a:stretch/>
          </p:blipFill>
          <p:spPr>
            <a:xfrm>
              <a:off x="4038600" y="2540000"/>
              <a:ext cx="2616200" cy="66040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78D37CEC-5927-BC79-61B9-E054C25E4D20}"/>
              </a:ext>
            </a:extLst>
          </p:cNvPr>
          <p:cNvGrpSpPr/>
          <p:nvPr/>
        </p:nvGrpSpPr>
        <p:grpSpPr>
          <a:xfrm>
            <a:off x="8966412" y="867226"/>
            <a:ext cx="2271656" cy="592606"/>
            <a:chOff x="4038600" y="1193800"/>
            <a:chExt cx="2628900" cy="685800"/>
          </a:xfrm>
        </p:grpSpPr>
        <p:pic>
          <p:nvPicPr>
            <p:cNvPr id="40" name="Picture 54">
              <a:extLst>
                <a:ext uri="{FF2B5EF4-FFF2-40B4-BE49-F238E27FC236}">
                  <a16:creationId xmlns:a16="http://schemas.microsoft.com/office/drawing/2014/main" id="{E286326D-29C9-8843-3829-614B3EB90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38600" y="1193800"/>
              <a:ext cx="2628900" cy="685800"/>
            </a:xfrm>
            <a:prstGeom prst="rect">
              <a:avLst/>
            </a:prstGeom>
          </p:spPr>
        </p:pic>
        <p:pic>
          <p:nvPicPr>
            <p:cNvPr id="41" name="Picture 55">
              <a:extLst>
                <a:ext uri="{FF2B5EF4-FFF2-40B4-BE49-F238E27FC236}">
                  <a16:creationId xmlns:a16="http://schemas.microsoft.com/office/drawing/2014/main" id="{976AAC79-FF8A-AA1D-5604-5AEEA3AF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16246" t="17816" r="25770" b="51724"/>
            <a:stretch/>
          </p:blipFill>
          <p:spPr>
            <a:xfrm>
              <a:off x="4038600" y="1193800"/>
              <a:ext cx="2628900" cy="673100"/>
            </a:xfrm>
            <a:prstGeom prst="rect">
              <a:avLst/>
            </a:prstGeom>
          </p:spPr>
        </p:pic>
      </p:grpSp>
      <p:pic>
        <p:nvPicPr>
          <p:cNvPr id="56" name="그림 55">
            <a:extLst>
              <a:ext uri="{FF2B5EF4-FFF2-40B4-BE49-F238E27FC236}">
                <a16:creationId xmlns:a16="http://schemas.microsoft.com/office/drawing/2014/main" id="{779C20CB-D35B-938C-709D-2B33E278C2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0681" y="2135856"/>
            <a:ext cx="2429433" cy="1619622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6626F8C8-E75E-0945-0CE1-28E0DA5D18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7439" y="2124609"/>
            <a:ext cx="2418185" cy="163086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BB869B2-65C5-8789-9D37-805FCB4FEB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27436" y="4281695"/>
            <a:ext cx="2412678" cy="1619622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7729CEB9-F143-649E-DEE7-1CE4139C5E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47193" y="4270448"/>
            <a:ext cx="2406938" cy="1630869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98368ECB-195E-C131-96DD-45B28683F9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6139" y="4277370"/>
            <a:ext cx="2414334" cy="1628272"/>
          </a:xfrm>
          <a:prstGeom prst="rect">
            <a:avLst/>
          </a:prstGeom>
        </p:spPr>
      </p:pic>
      <p:pic>
        <p:nvPicPr>
          <p:cNvPr id="77" name="Picture 51">
            <a:extLst>
              <a:ext uri="{FF2B5EF4-FFF2-40B4-BE49-F238E27FC236}">
                <a16:creationId xmlns:a16="http://schemas.microsoft.com/office/drawing/2014/main" id="{B23E9EF0-5BF9-5D77-6AC6-E19746656D3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33775" y="1065199"/>
            <a:ext cx="647700" cy="647700"/>
          </a:xfrm>
          <a:prstGeom prst="rect">
            <a:avLst/>
          </a:prstGeom>
        </p:spPr>
      </p:pic>
      <p:pic>
        <p:nvPicPr>
          <p:cNvPr id="78" name="Picture 41">
            <a:extLst>
              <a:ext uri="{FF2B5EF4-FFF2-40B4-BE49-F238E27FC236}">
                <a16:creationId xmlns:a16="http://schemas.microsoft.com/office/drawing/2014/main" id="{22057014-5B62-C10D-8732-0EAEB1C3652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09969" y="714785"/>
            <a:ext cx="323560" cy="315856"/>
          </a:xfrm>
          <a:prstGeom prst="rect">
            <a:avLst/>
          </a:prstGeom>
        </p:spPr>
      </p:pic>
      <p:pic>
        <p:nvPicPr>
          <p:cNvPr id="79" name="Picture 47">
            <a:extLst>
              <a:ext uri="{FF2B5EF4-FFF2-40B4-BE49-F238E27FC236}">
                <a16:creationId xmlns:a16="http://schemas.microsoft.com/office/drawing/2014/main" id="{53D61F59-6A4A-F365-6FFA-E2B269AFF2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10119" y="1132826"/>
            <a:ext cx="570893" cy="570893"/>
          </a:xfrm>
          <a:prstGeom prst="rect">
            <a:avLst/>
          </a:prstGeom>
        </p:spPr>
      </p:pic>
      <p:pic>
        <p:nvPicPr>
          <p:cNvPr id="80" name="Picture 45">
            <a:extLst>
              <a:ext uri="{FF2B5EF4-FFF2-40B4-BE49-F238E27FC236}">
                <a16:creationId xmlns:a16="http://schemas.microsoft.com/office/drawing/2014/main" id="{3A7C121B-CDE8-C5A8-293A-15426D22C67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1949" y="643011"/>
            <a:ext cx="487483" cy="487483"/>
          </a:xfrm>
          <a:prstGeom prst="rect">
            <a:avLst/>
          </a:prstGeom>
        </p:spPr>
      </p:pic>
      <p:pic>
        <p:nvPicPr>
          <p:cNvPr id="81" name="Picture 53">
            <a:extLst>
              <a:ext uri="{FF2B5EF4-FFF2-40B4-BE49-F238E27FC236}">
                <a16:creationId xmlns:a16="http://schemas.microsoft.com/office/drawing/2014/main" id="{9C0F4D5B-78F2-46E1-03F3-E9727CFA981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5679" y="802382"/>
            <a:ext cx="391759" cy="3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6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E46A-CF3D-565A-30EC-291A15695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DBEFE428-1137-A50B-C4C7-2E8BD864450A}"/>
              </a:ext>
            </a:extLst>
          </p:cNvPr>
          <p:cNvCxnSpPr>
            <a:cxnSpLocks/>
          </p:cNvCxnSpPr>
          <p:nvPr/>
        </p:nvCxnSpPr>
        <p:spPr>
          <a:xfrm>
            <a:off x="371477" y="1524000"/>
            <a:ext cx="11449046" cy="0"/>
          </a:xfrm>
          <a:prstGeom prst="line">
            <a:avLst/>
          </a:prstGeom>
          <a:ln w="127000">
            <a:solidFill>
              <a:srgbClr val="946BF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C7FACF4B-B905-E16B-E639-06F767C8DEC2}"/>
              </a:ext>
            </a:extLst>
          </p:cNvPr>
          <p:cNvSpPr txBox="1"/>
          <p:nvPr/>
        </p:nvSpPr>
        <p:spPr>
          <a:xfrm>
            <a:off x="294921" y="262011"/>
            <a:ext cx="1666250" cy="370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1.3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프로젝트</a:t>
            </a:r>
            <a:r>
              <a:rPr lang="en-US" altLang="ko-KR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en-US" altLang="ko-KR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타임라인</a:t>
            </a:r>
            <a:endParaRPr lang="en-US" altLang="ko-KR" sz="11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18B70F41-B098-3485-31A3-504CD8ACF3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FE43AA95-F71E-721C-C1D6-3DA5F0AE7C1E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78DCFBDF-26EC-E4C0-06E3-8C2FB2326399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64754A70-D833-5000-DF5E-EBDC9D46D53E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01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19" name="그림 18" descr="텍스트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7726B55-F3C7-E958-5882-080D4B00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675" b="1"/>
          <a:stretch/>
        </p:blipFill>
        <p:spPr>
          <a:xfrm>
            <a:off x="371475" y="1818290"/>
            <a:ext cx="11449046" cy="4528977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BE0650EC-967C-F8B5-C132-77FB75148CFB}"/>
              </a:ext>
            </a:extLst>
          </p:cNvPr>
          <p:cNvSpPr/>
          <p:nvPr/>
        </p:nvSpPr>
        <p:spPr>
          <a:xfrm>
            <a:off x="1775819" y="1359764"/>
            <a:ext cx="370703" cy="370703"/>
          </a:xfrm>
          <a:prstGeom prst="ellipse">
            <a:avLst/>
          </a:prstGeom>
          <a:solidFill>
            <a:srgbClr val="FFFCAF"/>
          </a:solidFill>
          <a:ln w="127000">
            <a:solidFill>
              <a:srgbClr val="946B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B5A7788-6B28-A605-201C-6D655D181CAF}"/>
              </a:ext>
            </a:extLst>
          </p:cNvPr>
          <p:cNvSpPr/>
          <p:nvPr/>
        </p:nvSpPr>
        <p:spPr>
          <a:xfrm>
            <a:off x="10026595" y="1359764"/>
            <a:ext cx="370703" cy="370703"/>
          </a:xfrm>
          <a:prstGeom prst="ellipse">
            <a:avLst/>
          </a:prstGeom>
          <a:solidFill>
            <a:srgbClr val="FFFCAF"/>
          </a:solidFill>
          <a:ln w="127000">
            <a:solidFill>
              <a:srgbClr val="946B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062B9E7-1F55-2034-97DE-92228E7DA71C}"/>
              </a:ext>
            </a:extLst>
          </p:cNvPr>
          <p:cNvSpPr/>
          <p:nvPr/>
        </p:nvSpPr>
        <p:spPr>
          <a:xfrm>
            <a:off x="7276337" y="1359764"/>
            <a:ext cx="370703" cy="370703"/>
          </a:xfrm>
          <a:prstGeom prst="ellipse">
            <a:avLst/>
          </a:prstGeom>
          <a:solidFill>
            <a:srgbClr val="FFFCAF"/>
          </a:solidFill>
          <a:ln w="127000">
            <a:solidFill>
              <a:srgbClr val="946B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D1364AD-741E-EAF1-22A4-5E5FBD3CBD6E}"/>
              </a:ext>
            </a:extLst>
          </p:cNvPr>
          <p:cNvSpPr/>
          <p:nvPr/>
        </p:nvSpPr>
        <p:spPr>
          <a:xfrm>
            <a:off x="4526078" y="1359764"/>
            <a:ext cx="370703" cy="370703"/>
          </a:xfrm>
          <a:prstGeom prst="ellipse">
            <a:avLst/>
          </a:prstGeom>
          <a:solidFill>
            <a:srgbClr val="FFFCAF"/>
          </a:solidFill>
          <a:ln w="127000">
            <a:solidFill>
              <a:srgbClr val="946B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16810E7B-96B4-6482-BA2C-912AC426C986}"/>
              </a:ext>
            </a:extLst>
          </p:cNvPr>
          <p:cNvSpPr txBox="1"/>
          <p:nvPr/>
        </p:nvSpPr>
        <p:spPr>
          <a:xfrm>
            <a:off x="1313470" y="857203"/>
            <a:ext cx="12954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2050"/>
              </a:lnSpc>
            </a:pPr>
            <a:r>
              <a:rPr lang="en-US" sz="2000" b="1" spc="100">
                <a:solidFill>
                  <a:srgbClr val="946BF6">
                    <a:alpha val="36078"/>
                  </a:srgbClr>
                </a:solidFill>
                <a:latin typeface="NanumSquareOTF_ac ExtraBold" panose="020B0600000101010101" pitchFamily="34" charset="-127"/>
                <a:ea typeface="NanumSquareOTF_ac ExtraBold" panose="020B0600000101010101" pitchFamily="34" charset="-127"/>
              </a:rPr>
              <a:t>week1</a:t>
            </a:r>
            <a:endParaRPr lang="en-US" sz="2000" b="1" u="none" strike="noStrike" spc="100">
              <a:solidFill>
                <a:srgbClr val="946BF6">
                  <a:alpha val="36078"/>
                </a:srgbClr>
              </a:solidFill>
              <a:latin typeface="NanumSquareOTF_ac ExtraBold" panose="020B0600000101010101" pitchFamily="34" charset="-127"/>
              <a:ea typeface="NanumSquareOTF_ac ExtraBold" panose="020B0600000101010101" pitchFamily="34" charset="-127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79151770-26B9-3127-D1F6-F885B54816E8}"/>
              </a:ext>
            </a:extLst>
          </p:cNvPr>
          <p:cNvSpPr txBox="1"/>
          <p:nvPr/>
        </p:nvSpPr>
        <p:spPr>
          <a:xfrm>
            <a:off x="4063729" y="857203"/>
            <a:ext cx="12954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2050"/>
              </a:lnSpc>
            </a:pPr>
            <a:r>
              <a:rPr lang="en-US" sz="2000" b="1" spc="100">
                <a:solidFill>
                  <a:srgbClr val="946BF6">
                    <a:alpha val="36078"/>
                  </a:srgbClr>
                </a:solidFill>
                <a:latin typeface="NanumSquareOTF_ac ExtraBold" panose="020B0600000101010101" pitchFamily="34" charset="-127"/>
                <a:ea typeface="NanumSquareOTF_ac ExtraBold" panose="020B0600000101010101" pitchFamily="34" charset="-127"/>
              </a:rPr>
              <a:t>week</a:t>
            </a:r>
            <a:r>
              <a:rPr lang="en-US" altLang="ko-KR" sz="2000" b="1" spc="100">
                <a:solidFill>
                  <a:srgbClr val="946BF6">
                    <a:alpha val="36078"/>
                  </a:srgbClr>
                </a:solidFill>
                <a:latin typeface="NanumSquareOTF_ac ExtraBold" panose="020B0600000101010101" pitchFamily="34" charset="-127"/>
                <a:ea typeface="NanumSquareOTF_ac ExtraBold" panose="020B0600000101010101" pitchFamily="34" charset="-127"/>
              </a:rPr>
              <a:t>2</a:t>
            </a:r>
            <a:endParaRPr lang="en-US" sz="2000" b="1" u="none" strike="noStrike" spc="100">
              <a:solidFill>
                <a:srgbClr val="946BF6">
                  <a:alpha val="36078"/>
                </a:srgbClr>
              </a:solidFill>
              <a:latin typeface="NanumSquareOTF_ac ExtraBold" panose="020B0600000101010101" pitchFamily="34" charset="-127"/>
              <a:ea typeface="NanumSquareOTF_ac ExtraBold" panose="020B0600000101010101" pitchFamily="34" charset="-127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E5492484-CCDB-22F8-FE9A-4D565BE2FBFE}"/>
              </a:ext>
            </a:extLst>
          </p:cNvPr>
          <p:cNvSpPr txBox="1"/>
          <p:nvPr/>
        </p:nvSpPr>
        <p:spPr>
          <a:xfrm>
            <a:off x="6813988" y="857203"/>
            <a:ext cx="12954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2050"/>
              </a:lnSpc>
            </a:pPr>
            <a:r>
              <a:rPr lang="en-US" sz="2000" b="1" spc="100">
                <a:solidFill>
                  <a:srgbClr val="946BF6">
                    <a:alpha val="36078"/>
                  </a:srgbClr>
                </a:solidFill>
                <a:latin typeface="NanumSquareOTF_ac ExtraBold" panose="020B0600000101010101" pitchFamily="34" charset="-127"/>
                <a:ea typeface="NanumSquareOTF_ac ExtraBold" panose="020B0600000101010101" pitchFamily="34" charset="-127"/>
              </a:rPr>
              <a:t>week</a:t>
            </a:r>
            <a:r>
              <a:rPr lang="en-US" altLang="ko-KR" sz="2000" b="1" spc="100">
                <a:solidFill>
                  <a:srgbClr val="946BF6">
                    <a:alpha val="36078"/>
                  </a:srgbClr>
                </a:solidFill>
                <a:latin typeface="NanumSquareOTF_ac ExtraBold" panose="020B0600000101010101" pitchFamily="34" charset="-127"/>
                <a:ea typeface="NanumSquareOTF_ac ExtraBold" panose="020B0600000101010101" pitchFamily="34" charset="-127"/>
              </a:rPr>
              <a:t>3</a:t>
            </a:r>
            <a:endParaRPr lang="en-US" sz="2000" b="1" u="none" strike="noStrike" spc="100">
              <a:solidFill>
                <a:srgbClr val="946BF6">
                  <a:alpha val="36078"/>
                </a:srgbClr>
              </a:solidFill>
              <a:latin typeface="NanumSquareOTF_ac ExtraBold" panose="020B0600000101010101" pitchFamily="34" charset="-127"/>
              <a:ea typeface="NanumSquareOTF_ac ExtraBold" panose="020B0600000101010101" pitchFamily="34" charset="-127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4525271A-374B-F3EA-92E2-13B873EEFE63}"/>
              </a:ext>
            </a:extLst>
          </p:cNvPr>
          <p:cNvSpPr txBox="1"/>
          <p:nvPr/>
        </p:nvSpPr>
        <p:spPr>
          <a:xfrm>
            <a:off x="9564246" y="857203"/>
            <a:ext cx="12954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2050"/>
              </a:lnSpc>
            </a:pPr>
            <a:r>
              <a:rPr lang="en-US" sz="2000" b="1" spc="100">
                <a:solidFill>
                  <a:srgbClr val="946BF6">
                    <a:alpha val="36078"/>
                  </a:srgbClr>
                </a:solidFill>
                <a:latin typeface="NanumSquareOTF_ac ExtraBold" panose="020B0600000101010101" pitchFamily="34" charset="-127"/>
                <a:ea typeface="NanumSquareOTF_ac ExtraBold" panose="020B0600000101010101" pitchFamily="34" charset="-127"/>
              </a:rPr>
              <a:t>week</a:t>
            </a:r>
            <a:r>
              <a:rPr lang="en-US" altLang="ko-KR" sz="2000" b="1" spc="100">
                <a:solidFill>
                  <a:srgbClr val="946BF6">
                    <a:alpha val="36078"/>
                  </a:srgbClr>
                </a:solidFill>
                <a:latin typeface="NanumSquareOTF_ac ExtraBold" panose="020B0600000101010101" pitchFamily="34" charset="-127"/>
                <a:ea typeface="NanumSquareOTF_ac ExtraBold" panose="020B0600000101010101" pitchFamily="34" charset="-127"/>
              </a:rPr>
              <a:t>4</a:t>
            </a:r>
            <a:endParaRPr lang="en-US" sz="2000" b="1" u="none" strike="noStrike" spc="100">
              <a:solidFill>
                <a:srgbClr val="946BF6">
                  <a:alpha val="36078"/>
                </a:srgbClr>
              </a:solidFill>
              <a:latin typeface="NanumSquareOTF_ac ExtraBold" panose="020B0600000101010101" pitchFamily="34" charset="-127"/>
              <a:ea typeface="NanumSquareOTF_ac ExtraBold" panose="020B0600000101010101" pitchFamily="34" charset="-127"/>
            </a:endParaRPr>
          </a:p>
        </p:txBody>
      </p:sp>
      <p:sp>
        <p:nvSpPr>
          <p:cNvPr id="4" name="Google Shape;108;g25b4849a9f5_19_3">
            <a:extLst>
              <a:ext uri="{FF2B5EF4-FFF2-40B4-BE49-F238E27FC236}">
                <a16:creationId xmlns:a16="http://schemas.microsoft.com/office/drawing/2014/main" id="{10BF8018-B914-2461-5741-6E14CC7965A1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6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15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51B51-CDA5-A6A8-6C1E-12D3ED6EE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D067E1A-8628-86B0-566B-CDD326CD8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t="7886" b="7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F9C1D07C-F48C-F6C9-01C4-27654F634144}"/>
              </a:ext>
            </a:extLst>
          </p:cNvPr>
          <p:cNvSpPr txBox="1"/>
          <p:nvPr/>
        </p:nvSpPr>
        <p:spPr>
          <a:xfrm>
            <a:off x="288280" y="416692"/>
            <a:ext cx="7169905" cy="10200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5000" kern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2</a:t>
            </a:r>
            <a:r>
              <a:rPr lang="en-US" altLang="ko-KR" sz="5000" u="none" strike="noStrike" kern="0" cap="none" spc="0" baseline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.</a:t>
            </a:r>
            <a:r>
              <a:rPr lang="en-US" altLang="ko-KR" sz="5000" kern="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en-US" altLang="ko-KR" sz="5000" kern="0" dirty="0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PROJECT</a:t>
            </a:r>
            <a:endParaRPr lang="ko-KR" altLang="en-US" sz="5000" u="none" strike="noStrike" kern="0" cap="none" spc="0" baseline="0" dirty="0">
              <a:solidFill>
                <a:schemeClr val="dk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3" name="Google Shape;114;p3">
            <a:extLst>
              <a:ext uri="{FF2B5EF4-FFF2-40B4-BE49-F238E27FC236}">
                <a16:creationId xmlns:a16="http://schemas.microsoft.com/office/drawing/2014/main" id="{F1C5BE2B-2C22-9A2F-9C4D-5098E9DD5FAD}"/>
              </a:ext>
            </a:extLst>
          </p:cNvPr>
          <p:cNvCxnSpPr/>
          <p:nvPr/>
        </p:nvCxnSpPr>
        <p:spPr>
          <a:xfrm>
            <a:off x="371475" y="3436690"/>
            <a:ext cx="11449046" cy="0"/>
          </a:xfrm>
          <a:prstGeom prst="straightConnector1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</p:spPr>
      </p:cxnSp>
      <p:sp>
        <p:nvSpPr>
          <p:cNvPr id="4" name="Google Shape;115;p3">
            <a:extLst>
              <a:ext uri="{FF2B5EF4-FFF2-40B4-BE49-F238E27FC236}">
                <a16:creationId xmlns:a16="http://schemas.microsoft.com/office/drawing/2014/main" id="{5E7F194E-F82F-4FE8-E141-B212218D127B}"/>
              </a:ext>
            </a:extLst>
          </p:cNvPr>
          <p:cNvSpPr txBox="1"/>
          <p:nvPr/>
        </p:nvSpPr>
        <p:spPr>
          <a:xfrm>
            <a:off x="289371" y="3488178"/>
            <a:ext cx="5666498" cy="11195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285750" indent="-285750">
              <a:lnSpc>
                <a:spcPct val="14375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kern="0" dirty="0" err="1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Model</a:t>
            </a:r>
            <a:r>
              <a:rPr lang="ko-KR" altLang="en-US" sz="1600" kern="0" dirty="0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/</a:t>
            </a:r>
            <a:r>
              <a:rPr lang="ko-KR" altLang="en-US" sz="1600" kern="0" dirty="0" err="1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Research</a:t>
            </a:r>
            <a:endParaRPr lang="ko-KR" dirty="0">
              <a:solidFill>
                <a:schemeClr val="dk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  <a:p>
            <a:pPr marL="285750" indent="-285750">
              <a:lnSpc>
                <a:spcPct val="14375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dirty="0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EDA/Data </a:t>
            </a:r>
            <a:r>
              <a:rPr lang="ko-KR" altLang="en-US" sz="1600" dirty="0" err="1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Preprocessing</a:t>
            </a:r>
            <a:endParaRPr lang="ko-KR" altLang="en-US" sz="1600" dirty="0">
              <a:solidFill>
                <a:schemeClr val="dk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  <a:p>
            <a:pPr marL="285750" indent="-285750">
              <a:lnSpc>
                <a:spcPct val="14375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600" dirty="0" err="1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Train</a:t>
            </a:r>
            <a:r>
              <a:rPr lang="ko-KR" altLang="en-US" sz="1600" dirty="0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/</a:t>
            </a:r>
            <a:r>
              <a:rPr lang="ko-KR" altLang="en-US" sz="1600" dirty="0" err="1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Evaluate</a:t>
            </a:r>
            <a:r>
              <a:rPr lang="ko-KR" altLang="en-US" sz="1600" dirty="0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 </a:t>
            </a:r>
            <a:r>
              <a:rPr lang="ko-KR" altLang="en-US" sz="1600" dirty="0" err="1">
                <a:solidFill>
                  <a:schemeClr val="dk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Improvement</a:t>
            </a:r>
            <a:endParaRPr lang="ko-KR" dirty="0">
              <a:solidFill>
                <a:schemeClr val="dk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pic>
        <p:nvPicPr>
          <p:cNvPr id="5" name="Google Shape;116;p3">
            <a:extLst>
              <a:ext uri="{FF2B5EF4-FFF2-40B4-BE49-F238E27FC236}">
                <a16:creationId xmlns:a16="http://schemas.microsoft.com/office/drawing/2014/main" id="{6E2F0D87-2562-4C3C-DB2F-5F9E8BBDB6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Google Shape;117;p3">
            <a:extLst>
              <a:ext uri="{FF2B5EF4-FFF2-40B4-BE49-F238E27FC236}">
                <a16:creationId xmlns:a16="http://schemas.microsoft.com/office/drawing/2014/main" id="{CF38FF69-6099-8FEB-E60D-D7443C930517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</p:spPr>
      </p:cxnSp>
      <p:sp>
        <p:nvSpPr>
          <p:cNvPr id="10" name="Google Shape;108;g25b4849a9f5_19_3">
            <a:extLst>
              <a:ext uri="{FF2B5EF4-FFF2-40B4-BE49-F238E27FC236}">
                <a16:creationId xmlns:a16="http://schemas.microsoft.com/office/drawing/2014/main" id="{F89F0D6D-A31B-7062-40A7-3D47D363E69B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7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74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CA40F-818D-BCB9-BA97-5F77BD21B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A1CC3DB8-779B-DD30-206A-F4D70EE49A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1EADF7DF-3E0E-727E-E284-8F82717D73BF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F9E2945B-76ED-B9C9-F669-8C6800AD032A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51;p6">
            <a:extLst>
              <a:ext uri="{FF2B5EF4-FFF2-40B4-BE49-F238E27FC236}">
                <a16:creationId xmlns:a16="http://schemas.microsoft.com/office/drawing/2014/main" id="{F856B1EE-8ABE-5261-964B-523F0E91F568}"/>
              </a:ext>
            </a:extLst>
          </p:cNvPr>
          <p:cNvSpPr txBox="1"/>
          <p:nvPr/>
        </p:nvSpPr>
        <p:spPr>
          <a:xfrm>
            <a:off x="2398539" y="3461409"/>
            <a:ext cx="784168" cy="4803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800" u="none" strike="noStrike" kern="0" cap="none" spc="0" baseline="0" dirty="0">
                <a:solidFill>
                  <a:srgbClr val="FFFF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부덕이</a:t>
            </a:r>
            <a:endParaRPr lang="ko-KR" alt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6" name="Google Shape;155;p6">
            <a:extLst>
              <a:ext uri="{FF2B5EF4-FFF2-40B4-BE49-F238E27FC236}">
                <a16:creationId xmlns:a16="http://schemas.microsoft.com/office/drawing/2014/main" id="{8C070AD8-2ECC-844C-DD5F-8D6324EED331}"/>
              </a:ext>
            </a:extLst>
          </p:cNvPr>
          <p:cNvSpPr txBox="1"/>
          <p:nvPr/>
        </p:nvSpPr>
        <p:spPr>
          <a:xfrm>
            <a:off x="8494542" y="3461409"/>
            <a:ext cx="784168" cy="4803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800" u="none" strike="noStrike" kern="0" cap="none" spc="0" baseline="0" dirty="0">
                <a:solidFill>
                  <a:srgbClr val="FFFF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부덕이</a:t>
            </a:r>
            <a:endParaRPr lang="ko-KR" alt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13" name="Google Shape;108;g25b4849a9f5_19_3">
            <a:extLst>
              <a:ext uri="{FF2B5EF4-FFF2-40B4-BE49-F238E27FC236}">
                <a16:creationId xmlns:a16="http://schemas.microsoft.com/office/drawing/2014/main" id="{C9787786-798A-8997-2D53-D4DAB56E3D90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8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E432CD11-10C2-6329-4337-50DBB1A8E1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01" t="13281" r="2152" b="40234"/>
          <a:stretch/>
        </p:blipFill>
        <p:spPr>
          <a:xfrm>
            <a:off x="914681" y="1250112"/>
            <a:ext cx="10246795" cy="2419921"/>
          </a:xfrm>
          <a:prstGeom prst="rect">
            <a:avLst/>
          </a:prstGeom>
        </p:spPr>
      </p:pic>
      <p:sp>
        <p:nvSpPr>
          <p:cNvPr id="5" name="Google Shape;122;p4">
            <a:extLst>
              <a:ext uri="{FF2B5EF4-FFF2-40B4-BE49-F238E27FC236}">
                <a16:creationId xmlns:a16="http://schemas.microsoft.com/office/drawing/2014/main" id="{429B7AE3-FBD7-4BD7-1654-3F9162C9AD8A}"/>
              </a:ext>
            </a:extLst>
          </p:cNvPr>
          <p:cNvSpPr txBox="1"/>
          <p:nvPr/>
        </p:nvSpPr>
        <p:spPr>
          <a:xfrm>
            <a:off x="294921" y="262011"/>
            <a:ext cx="2253196" cy="371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2.1 EDA/Data </a:t>
            </a:r>
            <a:r>
              <a:rPr lang="en-US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Preprecessing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77EAF10F-DC24-6073-74BE-8209CBE69B27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FC0832-163A-030F-26CA-945E88A6C8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98" t="13866" r="1010" b="39698"/>
          <a:stretch/>
        </p:blipFill>
        <p:spPr>
          <a:xfrm>
            <a:off x="793783" y="3920592"/>
            <a:ext cx="10504990" cy="2422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4D199E-4A61-4A5A-DDE9-F44B09E8599A}"/>
              </a:ext>
            </a:extLst>
          </p:cNvPr>
          <p:cNvSpPr txBox="1"/>
          <p:nvPr/>
        </p:nvSpPr>
        <p:spPr>
          <a:xfrm>
            <a:off x="375920" y="741680"/>
            <a:ext cx="50393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EDA를</a:t>
            </a:r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 통한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전처리</a:t>
            </a:r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 방안 모색</a:t>
            </a:r>
          </a:p>
        </p:txBody>
      </p:sp>
      <p:pic>
        <p:nvPicPr>
          <p:cNvPr id="15" name="그림 14" descr="텍스트, 전자제품, 스크린샷, 폰트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2B9C523B-78F9-7E0B-55D3-5327F4D6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859" t="21875" r="43494" b="73542"/>
          <a:stretch/>
        </p:blipFill>
        <p:spPr>
          <a:xfrm>
            <a:off x="2302691" y="4319884"/>
            <a:ext cx="544811" cy="239135"/>
          </a:xfrm>
          <a:prstGeom prst="rect">
            <a:avLst/>
          </a:prstGeom>
          <a:ln>
            <a:solidFill>
              <a:srgbClr val="FADDFF"/>
            </a:solidFill>
          </a:ln>
        </p:spPr>
      </p:pic>
    </p:spTree>
    <p:extLst>
      <p:ext uri="{BB962C8B-B14F-4D97-AF65-F5344CB8AC3E}">
        <p14:creationId xmlns:p14="http://schemas.microsoft.com/office/powerpoint/2010/main" val="18562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D7A6-B876-20BB-B072-34B2E03B4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그림 164">
            <a:extLst>
              <a:ext uri="{FF2B5EF4-FFF2-40B4-BE49-F238E27FC236}">
                <a16:creationId xmlns:a16="http://schemas.microsoft.com/office/drawing/2014/main" id="{29846682-1A21-F3B5-D525-B93951ED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89" t="19578" r="5280"/>
          <a:stretch/>
        </p:blipFill>
        <p:spPr>
          <a:xfrm>
            <a:off x="6094649" y="1907913"/>
            <a:ext cx="5637401" cy="4106326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7ADC2A2E-090A-D3B9-BCE1-9D08D55B10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29" t="20156" r="4740"/>
          <a:stretch/>
        </p:blipFill>
        <p:spPr>
          <a:xfrm>
            <a:off x="311794" y="1907913"/>
            <a:ext cx="5637401" cy="3973762"/>
          </a:xfrm>
          <a:prstGeom prst="rect">
            <a:avLst/>
          </a:prstGeom>
        </p:spPr>
      </p:pic>
      <p:pic>
        <p:nvPicPr>
          <p:cNvPr id="6" name="Google Shape;126;p4">
            <a:extLst>
              <a:ext uri="{FF2B5EF4-FFF2-40B4-BE49-F238E27FC236}">
                <a16:creationId xmlns:a16="http://schemas.microsoft.com/office/drawing/2014/main" id="{3AB98369-C007-157C-E440-4FF951DD8C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371475" y="6435090"/>
            <a:ext cx="1166079" cy="170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03098418-24A7-F3BB-2E75-5EC9494FD1F7}"/>
              </a:ext>
            </a:extLst>
          </p:cNvPr>
          <p:cNvSpPr txBox="1"/>
          <p:nvPr/>
        </p:nvSpPr>
        <p:spPr>
          <a:xfrm>
            <a:off x="9381012" y="6379339"/>
            <a:ext cx="2181922" cy="270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50" u="none" strike="noStrike" kern="0" cap="none" spc="0" baseline="0" dirty="0">
                <a:solidFill>
                  <a:srgbClr val="BFBFB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© NAVER Connect Foundation</a:t>
            </a:r>
            <a:endParaRPr lang="en-US" sz="1400" u="none" strike="noStrike" kern="0" cap="none" spc="0" baseline="0" dirty="0">
              <a:solidFill>
                <a:srgbClr val="000000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cxnSp>
        <p:nvCxnSpPr>
          <p:cNvPr id="8" name="Google Shape;128;p4">
            <a:extLst>
              <a:ext uri="{FF2B5EF4-FFF2-40B4-BE49-F238E27FC236}">
                <a16:creationId xmlns:a16="http://schemas.microsoft.com/office/drawing/2014/main" id="{9EF42B00-A57E-39FD-45D7-925B7BF4D9DB}"/>
              </a:ext>
            </a:extLst>
          </p:cNvPr>
          <p:cNvCxnSpPr/>
          <p:nvPr/>
        </p:nvCxnSpPr>
        <p:spPr>
          <a:xfrm>
            <a:off x="371475" y="260347"/>
            <a:ext cx="11449046" cy="0"/>
          </a:xfrm>
          <a:prstGeom prst="straightConnector1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cxnSp>
      <p:sp>
        <p:nvSpPr>
          <p:cNvPr id="12" name="Google Shape;108;g25b4849a9f5_19_3">
            <a:extLst>
              <a:ext uri="{FF2B5EF4-FFF2-40B4-BE49-F238E27FC236}">
                <a16:creationId xmlns:a16="http://schemas.microsoft.com/office/drawing/2014/main" id="{D35829DE-7054-51FA-A87E-2A14D86F9A8B}"/>
              </a:ext>
            </a:extLst>
          </p:cNvPr>
          <p:cNvSpPr txBox="1"/>
          <p:nvPr/>
        </p:nvSpPr>
        <p:spPr>
          <a:xfrm>
            <a:off x="11158683" y="6328218"/>
            <a:ext cx="8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ko-KR" sz="900" u="none" strike="noStrike" cap="none">
                <a:solidFill>
                  <a:srgbClr val="888888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sym typeface="Arial"/>
              </a:rPr>
              <a:t>9</a:t>
            </a:fld>
            <a:endParaRPr sz="900" u="none" strike="noStrike" cap="none" dirty="0">
              <a:solidFill>
                <a:srgbClr val="888888"/>
              </a:solidFill>
              <a:latin typeface="NanumSquareOTF_ac" panose="020B0600000101010101" pitchFamily="34" charset="-127"/>
              <a:ea typeface="NanumSquareOTF_ac" panose="020B0600000101010101" pitchFamily="34" charset="-127"/>
              <a:sym typeface="Arial"/>
            </a:endParaRPr>
          </a:p>
        </p:txBody>
      </p:sp>
      <p:sp>
        <p:nvSpPr>
          <p:cNvPr id="4" name="Google Shape;122;p4">
            <a:extLst>
              <a:ext uri="{FF2B5EF4-FFF2-40B4-BE49-F238E27FC236}">
                <a16:creationId xmlns:a16="http://schemas.microsoft.com/office/drawing/2014/main" id="{6A019CDC-AEC6-3994-A409-FE58FF793409}"/>
              </a:ext>
            </a:extLst>
          </p:cNvPr>
          <p:cNvSpPr txBox="1"/>
          <p:nvPr/>
        </p:nvSpPr>
        <p:spPr>
          <a:xfrm>
            <a:off x="294921" y="262011"/>
            <a:ext cx="2253196" cy="371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>
              <a:lnSpc>
                <a:spcPct val="190909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kern="0" dirty="0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2.1 EDA/Data </a:t>
            </a:r>
            <a:r>
              <a:rPr lang="en-US" sz="1100" kern="0" dirty="0" err="1">
                <a:solidFill>
                  <a:srgbClr val="000000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+mn-lt"/>
              </a:rPr>
              <a:t>Preprecessing</a:t>
            </a:r>
            <a:endParaRPr lang="ko-KR" altLang="en-US" dirty="0">
              <a:latin typeface="NanumSquareOTF_ac" panose="020B0600000101010101" pitchFamily="34" charset="-127"/>
              <a:ea typeface="NanumSquareOTF_ac" panose="020B0600000101010101" pitchFamily="34" charset="-127"/>
            </a:endParaRPr>
          </a:p>
        </p:txBody>
      </p:sp>
      <p:sp>
        <p:nvSpPr>
          <p:cNvPr id="3" name="Google Shape;123;p4">
            <a:extLst>
              <a:ext uri="{FF2B5EF4-FFF2-40B4-BE49-F238E27FC236}">
                <a16:creationId xmlns:a16="http://schemas.microsoft.com/office/drawing/2014/main" id="{B9FC13EB-1807-B069-B47C-EEA0A25A76D3}"/>
              </a:ext>
            </a:extLst>
          </p:cNvPr>
          <p:cNvSpPr txBox="1"/>
          <p:nvPr/>
        </p:nvSpPr>
        <p:spPr>
          <a:xfrm>
            <a:off x="294921" y="-73291"/>
            <a:ext cx="1240693" cy="38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u="none" strike="noStrike" kern="0" cap="none" spc="0" baseline="0" dirty="0">
                <a:solidFill>
                  <a:srgbClr val="9A3BFF"/>
                </a:solidFill>
                <a:uFillTx/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CHAPTER </a:t>
            </a:r>
            <a:r>
              <a:rPr lang="en-US" altLang="ko-KR" sz="1200" kern="0" dirty="0">
                <a:solidFill>
                  <a:srgbClr val="9A3BFF"/>
                </a:solidFill>
                <a:latin typeface="NanumSquareOTF_ac" panose="020B0600000101010101" pitchFamily="34" charset="-127"/>
                <a:ea typeface="NanumSquareOTF_ac" panose="020B0600000101010101" pitchFamily="34" charset="-127"/>
                <a:cs typeface="Arial"/>
              </a:rPr>
              <a:t>02</a:t>
            </a:r>
            <a:endParaRPr lang="en-US" sz="1400" u="none" strike="noStrike" kern="0" cap="none" spc="0" baseline="0" dirty="0">
              <a:solidFill>
                <a:srgbClr val="9A3BFF"/>
              </a:solidFill>
              <a:uFillTx/>
              <a:latin typeface="NanumSquareOTF_ac" panose="020B0600000101010101" pitchFamily="34" charset="-127"/>
              <a:ea typeface="NanumSquareOTF_ac" panose="020B0600000101010101" pitchFamily="34" charset="-127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57A3D-684C-C3C7-92F1-CF480B0CB836}"/>
              </a:ext>
            </a:extLst>
          </p:cNvPr>
          <p:cNvSpPr txBox="1"/>
          <p:nvPr/>
        </p:nvSpPr>
        <p:spPr>
          <a:xfrm>
            <a:off x="375920" y="741680"/>
            <a:ext cx="3931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dirty="0">
                <a:latin typeface="NanumSquareOTF_ac Bold"/>
                <a:ea typeface="NanumSquareOTF_ac" panose="020B0600000101010101" pitchFamily="34" charset="-127"/>
              </a:rPr>
              <a:t>Data </a:t>
            </a:r>
            <a:r>
              <a:rPr lang="ko-KR" altLang="en-US" sz="2800" dirty="0" err="1">
                <a:latin typeface="NanumSquareOTF_ac Bold"/>
                <a:ea typeface="NanumSquareOTF_ac" panose="020B0600000101010101" pitchFamily="34" charset="-127"/>
              </a:rPr>
              <a:t>Distribution</a:t>
            </a:r>
            <a:endParaRPr lang="ko-KR" altLang="en-US" sz="2800" dirty="0">
              <a:latin typeface="NanumSquareOTF_ac Bold"/>
              <a:ea typeface="NanumSquareOTF_ac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007D00-BD7A-D978-8D5F-FD57C756E4C0}"/>
              </a:ext>
            </a:extLst>
          </p:cNvPr>
          <p:cNvSpPr txBox="1"/>
          <p:nvPr/>
        </p:nvSpPr>
        <p:spPr>
          <a:xfrm>
            <a:off x="2553546" y="1401740"/>
            <a:ext cx="11538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latin typeface="NanumSquareOTF_ac Bold"/>
                <a:ea typeface="NanumSquareOTF_ac" panose="020B0600000101010101" pitchFamily="34" charset="-127"/>
              </a:rPr>
              <a:t>Stage 1</a:t>
            </a:r>
            <a:endParaRPr lang="ko-KR" altLang="en-US" dirty="0">
              <a:latin typeface="NanumSquareOTF_ac Bold"/>
              <a:ea typeface="NanumSquareOTF_ac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69E49-B3AB-A588-54BE-144B3AD59D05}"/>
              </a:ext>
            </a:extLst>
          </p:cNvPr>
          <p:cNvSpPr txBox="1"/>
          <p:nvPr/>
        </p:nvSpPr>
        <p:spPr>
          <a:xfrm>
            <a:off x="8336401" y="1401740"/>
            <a:ext cx="11538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latin typeface="NanumSquareOTF_ac Bold"/>
                <a:ea typeface="NanumSquareOTF_ac" panose="020B0600000101010101" pitchFamily="34" charset="-127"/>
              </a:rPr>
              <a:t>Stage 2</a:t>
            </a:r>
            <a:endParaRPr lang="ko-KR" altLang="en-US" dirty="0">
              <a:latin typeface="NanumSquareOTF_ac Bold"/>
              <a:ea typeface="NanumSquare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05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2716</Words>
  <Application>Microsoft Macintosh PowerPoint</Application>
  <PresentationFormat>와이드스크린</PresentationFormat>
  <Paragraphs>481</Paragraphs>
  <Slides>35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3" baseType="lpstr">
      <vt:lpstr>Calibri,Sans-Serif</vt:lpstr>
      <vt:lpstr>NanumSquareOTF_ac Bold</vt:lpstr>
      <vt:lpstr>Courier New</vt:lpstr>
      <vt:lpstr>NanumSquareOTF_ac</vt:lpstr>
      <vt:lpstr>Arial</vt:lpstr>
      <vt:lpstr>NanumSquareOTF_ac ExtraBold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박 상욱</dc:creator>
  <cp:keywords/>
  <dc:description/>
  <cp:lastModifiedBy>김보현</cp:lastModifiedBy>
  <cp:revision>2</cp:revision>
  <dcterms:created xsi:type="dcterms:W3CDTF">2022-05-18T03:22:51Z</dcterms:created>
  <dcterms:modified xsi:type="dcterms:W3CDTF">2025-02-12T05:04:09Z</dcterms:modified>
  <cp:category/>
</cp:coreProperties>
</file>